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0" r:id="rId5"/>
    <p:sldId id="261" r:id="rId6"/>
    <p:sldId id="262" r:id="rId7"/>
    <p:sldId id="263" r:id="rId8"/>
    <p:sldId id="259"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1" autoAdjust="0"/>
    <p:restoredTop sz="94660"/>
  </p:normalViewPr>
  <p:slideViewPr>
    <p:cSldViewPr snapToGrid="0">
      <p:cViewPr>
        <p:scale>
          <a:sx n="110" d="100"/>
          <a:sy n="110" d="100"/>
        </p:scale>
        <p:origin x="618"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38B1-AEC1-47BD-A124-029B890B64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DD6EE-B90E-4B5B-BD03-3AF563AB9C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A0FA64-16E1-4F2C-9E06-415F3A482B54}"/>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4E5FA1C1-311F-44E4-92BD-9EE7C3F35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90FBB-E5F4-4FB5-BE71-26489BE9ADC0}"/>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406155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C020-021F-4C0D-B0C3-651BE1A6FA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8E9A9-AE76-4BB7-8121-DB3987186B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5CC58-04C7-4FCA-9138-CB2F1A94B2EC}"/>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8E1BF0F1-CEEE-490F-B2C9-FB630A657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A2E8C-6EA7-4E0D-85A1-C2B7C4313121}"/>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1490518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42555-A616-4DBE-8168-FD58CB62E6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9CF71-89CC-4B2A-A3C9-6A715597A0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1BFBB-991C-4941-89BC-F3C229F760AD}"/>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C4B3751C-6C08-4A74-87C0-82CDC25E4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CF9EC-9D89-4720-A24C-E178D0D4422D}"/>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300108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C67B-B86E-40DE-8A04-1C7FA0CDE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5A11CC-C8D4-4557-B058-13AE04D20A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4FF30-919C-4A3A-B20C-6ED31E958B99}"/>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36E8F7E6-8304-4DF0-B3C1-BE4520462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E53DD-4CC5-4990-960D-5B1CDC11F9C4}"/>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2595827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3440-B728-4A77-AB43-278E19E356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8F19D1-794E-471C-BF8D-631201E9A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6C9D01-1A07-478B-924E-AAD565C051A5}"/>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E65995E3-B11B-4888-8788-48CE025D7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F2861-BBAB-4F6C-AC35-F2943436430E}"/>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84962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201A-8631-407E-AD90-1A0F0C9B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617101-D455-4675-93F7-A4A977A433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75EBD2-8C18-4D0B-99FE-F35A18987F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A836A3-D8E1-4803-8870-4B1131ED39BC}"/>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6" name="Footer Placeholder 5">
            <a:extLst>
              <a:ext uri="{FF2B5EF4-FFF2-40B4-BE49-F238E27FC236}">
                <a16:creationId xmlns:a16="http://schemas.microsoft.com/office/drawing/2014/main" id="{83795325-1A8A-4950-A9FF-9271E6A26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77B5-AA0C-433C-AD72-9387321D10D9}"/>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21488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A3C7-509D-4D47-8B8B-AB62BCC8F2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0FA00A-A462-4A00-B11D-683888D33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7390FC-CBFB-4723-9B63-B63F159766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DDD0B5-3A29-4A03-8CF5-1BADFAC1D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399242-935F-401C-8CAB-54FEC04DB9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3C730-BCD1-4047-B806-0831F2A5EFA5}"/>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8" name="Footer Placeholder 7">
            <a:extLst>
              <a:ext uri="{FF2B5EF4-FFF2-40B4-BE49-F238E27FC236}">
                <a16:creationId xmlns:a16="http://schemas.microsoft.com/office/drawing/2014/main" id="{53EF8235-EE87-4DF6-B923-1A4BAAC62A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34F93E-AF61-436E-9C91-39326DE7870C}"/>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290597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1BC6-03D1-4083-9DC5-E070A33F65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AC3033-AE7E-4824-BF03-C05523DEE355}"/>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4" name="Footer Placeholder 3">
            <a:extLst>
              <a:ext uri="{FF2B5EF4-FFF2-40B4-BE49-F238E27FC236}">
                <a16:creationId xmlns:a16="http://schemas.microsoft.com/office/drawing/2014/main" id="{975A3371-62D2-4B32-8645-8F42E40F52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310ADE-3DA4-48BE-8244-3B4B5D481C33}"/>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1609756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258518-BA3F-4130-9DAD-74DB2C138707}"/>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3" name="Footer Placeholder 2">
            <a:extLst>
              <a:ext uri="{FF2B5EF4-FFF2-40B4-BE49-F238E27FC236}">
                <a16:creationId xmlns:a16="http://schemas.microsoft.com/office/drawing/2014/main" id="{C84C1B6D-8E23-4B20-8ACB-3587BB7FAB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28D2F6-4796-4DE0-B26B-4E7E6FCCEB70}"/>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38464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0541-4D90-4217-AC67-9A298232E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7B21B8-4C41-46FF-9816-65C6FC41E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F219C2-60DD-4F84-868A-CFCF477A3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B4D9D1-175D-4116-BC2E-A3B90BAEB042}"/>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6" name="Footer Placeholder 5">
            <a:extLst>
              <a:ext uri="{FF2B5EF4-FFF2-40B4-BE49-F238E27FC236}">
                <a16:creationId xmlns:a16="http://schemas.microsoft.com/office/drawing/2014/main" id="{0C220545-9D58-4A40-BD4C-140680EBF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0AF88-5B97-49D8-BDB5-9DD448DEC635}"/>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355311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48B2-B14B-4EA7-AD40-463178E4F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8C460C-B418-44A9-832A-2B4B6B175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AF4B84-32FA-4638-BA52-18FC77FD4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2CAC20-DFC3-4818-A5C0-78EE902F9FB3}"/>
              </a:ext>
            </a:extLst>
          </p:cNvPr>
          <p:cNvSpPr>
            <a:spLocks noGrp="1"/>
          </p:cNvSpPr>
          <p:nvPr>
            <p:ph type="dt" sz="half" idx="10"/>
          </p:nvPr>
        </p:nvSpPr>
        <p:spPr/>
        <p:txBody>
          <a:bodyPr/>
          <a:lstStyle/>
          <a:p>
            <a:fld id="{3A944522-0AAA-47A6-A1F2-0A16B5AC2FC2}" type="datetimeFigureOut">
              <a:rPr lang="en-US" smtClean="0"/>
              <a:t>1/18/2019</a:t>
            </a:fld>
            <a:endParaRPr lang="en-US"/>
          </a:p>
        </p:txBody>
      </p:sp>
      <p:sp>
        <p:nvSpPr>
          <p:cNvPr id="6" name="Footer Placeholder 5">
            <a:extLst>
              <a:ext uri="{FF2B5EF4-FFF2-40B4-BE49-F238E27FC236}">
                <a16:creationId xmlns:a16="http://schemas.microsoft.com/office/drawing/2014/main" id="{1D49025C-81C6-4C45-BB55-B8A4F671E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653AB-2618-4D42-878B-05A4CF99C9C1}"/>
              </a:ext>
            </a:extLst>
          </p:cNvPr>
          <p:cNvSpPr>
            <a:spLocks noGrp="1"/>
          </p:cNvSpPr>
          <p:nvPr>
            <p:ph type="sldNum" sz="quarter" idx="12"/>
          </p:nvPr>
        </p:nvSpPr>
        <p:spPr/>
        <p:txBody>
          <a:bodyPr/>
          <a:lstStyle/>
          <a:p>
            <a:fld id="{626AFFD8-7D6D-4B4F-AF18-B4E132ACDAE5}" type="slidenum">
              <a:rPr lang="en-US" smtClean="0"/>
              <a:t>‹#›</a:t>
            </a:fld>
            <a:endParaRPr lang="en-US"/>
          </a:p>
        </p:txBody>
      </p:sp>
    </p:spTree>
    <p:extLst>
      <p:ext uri="{BB962C8B-B14F-4D97-AF65-F5344CB8AC3E}">
        <p14:creationId xmlns:p14="http://schemas.microsoft.com/office/powerpoint/2010/main" val="4101871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00748-3A1E-4DE4-93C1-3077BB754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39069B-CE73-42BA-9ADA-B2D7DBF916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E998C-C243-4077-959B-D851DAD7C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44522-0AAA-47A6-A1F2-0A16B5AC2FC2}" type="datetimeFigureOut">
              <a:rPr lang="en-US" smtClean="0"/>
              <a:t>1/18/2019</a:t>
            </a:fld>
            <a:endParaRPr lang="en-US"/>
          </a:p>
        </p:txBody>
      </p:sp>
      <p:sp>
        <p:nvSpPr>
          <p:cNvPr id="5" name="Footer Placeholder 4">
            <a:extLst>
              <a:ext uri="{FF2B5EF4-FFF2-40B4-BE49-F238E27FC236}">
                <a16:creationId xmlns:a16="http://schemas.microsoft.com/office/drawing/2014/main" id="{376B97CC-38A0-4172-A6DA-0C680AFE02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3A7B21-B9BA-4AFD-A755-59565E01C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AFFD8-7D6D-4B4F-AF18-B4E132ACDAE5}" type="slidenum">
              <a:rPr lang="en-US" smtClean="0"/>
              <a:t>‹#›</a:t>
            </a:fld>
            <a:endParaRPr lang="en-US"/>
          </a:p>
        </p:txBody>
      </p:sp>
    </p:spTree>
    <p:extLst>
      <p:ext uri="{BB962C8B-B14F-4D97-AF65-F5344CB8AC3E}">
        <p14:creationId xmlns:p14="http://schemas.microsoft.com/office/powerpoint/2010/main" val="1551477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47092-6CFA-4A38-AACF-3DC4F74A0F6B}"/>
              </a:ext>
            </a:extLst>
          </p:cNvPr>
          <p:cNvPicPr>
            <a:picLocks noChangeAspect="1"/>
          </p:cNvPicPr>
          <p:nvPr/>
        </p:nvPicPr>
        <p:blipFill rotWithShape="1">
          <a:blip r:embed="rId2"/>
          <a:srcRect l="23856" r="1780"/>
          <a:stretch/>
        </p:blipFill>
        <p:spPr>
          <a:xfrm>
            <a:off x="0" y="0"/>
            <a:ext cx="4939553" cy="6858000"/>
          </a:xfrm>
          <a:prstGeom prst="rect">
            <a:avLst/>
          </a:prstGeom>
        </p:spPr>
      </p:pic>
      <p:sp>
        <p:nvSpPr>
          <p:cNvPr id="5" name="Rectangle 4">
            <a:extLst>
              <a:ext uri="{FF2B5EF4-FFF2-40B4-BE49-F238E27FC236}">
                <a16:creationId xmlns:a16="http://schemas.microsoft.com/office/drawing/2014/main" id="{D1756219-8564-438E-B9ED-C588117A06CA}"/>
              </a:ext>
            </a:extLst>
          </p:cNvPr>
          <p:cNvSpPr/>
          <p:nvPr/>
        </p:nvSpPr>
        <p:spPr>
          <a:xfrm>
            <a:off x="5046357" y="144314"/>
            <a:ext cx="6876883" cy="861774"/>
          </a:xfrm>
          <a:prstGeom prst="rect">
            <a:avLst/>
          </a:prstGeom>
          <a:noFill/>
        </p:spPr>
        <p:txBody>
          <a:bodyPr wrap="none" lIns="91440" tIns="45720" rIns="91440" bIns="45720">
            <a:spAutoFit/>
          </a:bodyPr>
          <a:lstStyle/>
          <a:p>
            <a:pPr algn="ctr"/>
            <a:r>
              <a:rPr lang="en-US" sz="5000" b="0" cap="none" spc="0" dirty="0">
                <a:ln w="0"/>
                <a:effectLst>
                  <a:outerShdw blurRad="38100" dist="19050" dir="2700000" algn="tl" rotWithShape="0">
                    <a:schemeClr val="dk1">
                      <a:alpha val="40000"/>
                    </a:schemeClr>
                  </a:outerShdw>
                </a:effectLst>
              </a:rPr>
              <a:t>Booz Allen Hamilton Hack</a:t>
            </a:r>
          </a:p>
        </p:txBody>
      </p:sp>
      <p:sp>
        <p:nvSpPr>
          <p:cNvPr id="6" name="TextBox 5">
            <a:extLst>
              <a:ext uri="{FF2B5EF4-FFF2-40B4-BE49-F238E27FC236}">
                <a16:creationId xmlns:a16="http://schemas.microsoft.com/office/drawing/2014/main" id="{9CCB3FC6-B74C-4773-BC6E-D6EE5756D1B0}"/>
              </a:ext>
            </a:extLst>
          </p:cNvPr>
          <p:cNvSpPr txBox="1"/>
          <p:nvPr/>
        </p:nvSpPr>
        <p:spPr>
          <a:xfrm>
            <a:off x="5448040" y="1322515"/>
            <a:ext cx="6535875" cy="3970318"/>
          </a:xfrm>
          <a:prstGeom prst="rect">
            <a:avLst/>
          </a:prstGeom>
          <a:noFill/>
        </p:spPr>
        <p:txBody>
          <a:bodyPr wrap="square" rtlCol="0">
            <a:spAutoFit/>
          </a:bodyPr>
          <a:lstStyle/>
          <a:p>
            <a:r>
              <a:rPr lang="en-US" b="1" dirty="0"/>
              <a:t>Product</a:t>
            </a:r>
            <a:r>
              <a:rPr lang="en-US" dirty="0"/>
              <a:t>: </a:t>
            </a:r>
          </a:p>
          <a:p>
            <a:r>
              <a:rPr lang="en-US" dirty="0"/>
              <a:t>HappyData</a:t>
            </a:r>
          </a:p>
          <a:p>
            <a:endParaRPr lang="en-US" b="1" dirty="0"/>
          </a:p>
          <a:p>
            <a:r>
              <a:rPr lang="en-US" b="1" dirty="0"/>
              <a:t>Motivation</a:t>
            </a:r>
            <a:r>
              <a:rPr lang="en-US" dirty="0"/>
              <a:t>: </a:t>
            </a:r>
          </a:p>
          <a:p>
            <a:r>
              <a:rPr lang="en-US" dirty="0"/>
              <a:t>Big data is hard to understand without having expertise in statistics, math, or data science. </a:t>
            </a:r>
          </a:p>
          <a:p>
            <a:endParaRPr lang="en-US" b="1" dirty="0"/>
          </a:p>
          <a:p>
            <a:r>
              <a:rPr lang="en-US" b="1" dirty="0"/>
              <a:t>Solution:</a:t>
            </a:r>
          </a:p>
          <a:p>
            <a:r>
              <a:rPr lang="en-US" dirty="0"/>
              <a:t>In less than 3 days, our team developed a virtual universe that you can travel. Instead of galaxy, we created interactive 3D scatter plot. We wanted the visualization of data give some insights to anyone. The pre-analyzed data was placed designated spot making a dome like structure. This was so that the user can feel like they are inside a room with data analysis results and travel room to room. </a:t>
            </a:r>
          </a:p>
        </p:txBody>
      </p:sp>
      <p:sp>
        <p:nvSpPr>
          <p:cNvPr id="7" name="TextBox 6">
            <a:extLst>
              <a:ext uri="{FF2B5EF4-FFF2-40B4-BE49-F238E27FC236}">
                <a16:creationId xmlns:a16="http://schemas.microsoft.com/office/drawing/2014/main" id="{7AE756AE-521B-41BA-8283-6C9453458AD6}"/>
              </a:ext>
            </a:extLst>
          </p:cNvPr>
          <p:cNvSpPr txBox="1"/>
          <p:nvPr/>
        </p:nvSpPr>
        <p:spPr>
          <a:xfrm>
            <a:off x="208085" y="2081537"/>
            <a:ext cx="641138" cy="369332"/>
          </a:xfrm>
          <a:prstGeom prst="rect">
            <a:avLst/>
          </a:prstGeom>
          <a:noFill/>
        </p:spPr>
        <p:txBody>
          <a:bodyPr wrap="none" rtlCol="0">
            <a:spAutoFit/>
          </a:bodyPr>
          <a:lstStyle/>
          <a:p>
            <a:r>
              <a:rPr lang="en-US" dirty="0">
                <a:solidFill>
                  <a:srgbClr val="00B0F0"/>
                </a:solidFill>
              </a:rPr>
              <a:t>STAR</a:t>
            </a:r>
          </a:p>
        </p:txBody>
      </p:sp>
    </p:spTree>
    <p:extLst>
      <p:ext uri="{BB962C8B-B14F-4D97-AF65-F5344CB8AC3E}">
        <p14:creationId xmlns:p14="http://schemas.microsoft.com/office/powerpoint/2010/main" val="249651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8D9268-4BC8-48D5-94CB-4EE636A5387D}"/>
              </a:ext>
            </a:extLst>
          </p:cNvPr>
          <p:cNvPicPr>
            <a:picLocks noChangeAspect="1"/>
          </p:cNvPicPr>
          <p:nvPr/>
        </p:nvPicPr>
        <p:blipFill>
          <a:blip r:embed="rId2"/>
          <a:stretch>
            <a:fillRect/>
          </a:stretch>
        </p:blipFill>
        <p:spPr>
          <a:xfrm>
            <a:off x="-32085" y="-1"/>
            <a:ext cx="5037222" cy="3809471"/>
          </a:xfrm>
          <a:prstGeom prst="rect">
            <a:avLst/>
          </a:prstGeom>
        </p:spPr>
      </p:pic>
      <p:pic>
        <p:nvPicPr>
          <p:cNvPr id="3" name="Picture 2">
            <a:extLst>
              <a:ext uri="{FF2B5EF4-FFF2-40B4-BE49-F238E27FC236}">
                <a16:creationId xmlns:a16="http://schemas.microsoft.com/office/drawing/2014/main" id="{7EA61F9E-8FFE-4697-9B9D-4AE54304C0C7}"/>
              </a:ext>
            </a:extLst>
          </p:cNvPr>
          <p:cNvPicPr>
            <a:picLocks noChangeAspect="1"/>
          </p:cNvPicPr>
          <p:nvPr/>
        </p:nvPicPr>
        <p:blipFill rotWithShape="1">
          <a:blip r:embed="rId3"/>
          <a:srcRect l="26634"/>
          <a:stretch/>
        </p:blipFill>
        <p:spPr>
          <a:xfrm>
            <a:off x="-32085" y="3562350"/>
            <a:ext cx="2534653" cy="3295651"/>
          </a:xfrm>
          <a:prstGeom prst="rect">
            <a:avLst/>
          </a:prstGeom>
        </p:spPr>
      </p:pic>
      <p:pic>
        <p:nvPicPr>
          <p:cNvPr id="4" name="Picture 3">
            <a:extLst>
              <a:ext uri="{FF2B5EF4-FFF2-40B4-BE49-F238E27FC236}">
                <a16:creationId xmlns:a16="http://schemas.microsoft.com/office/drawing/2014/main" id="{CB4CF450-C6DD-44FD-96D2-0F05645B1A56}"/>
              </a:ext>
            </a:extLst>
          </p:cNvPr>
          <p:cNvPicPr>
            <a:picLocks noChangeAspect="1"/>
          </p:cNvPicPr>
          <p:nvPr/>
        </p:nvPicPr>
        <p:blipFill>
          <a:blip r:embed="rId4"/>
          <a:stretch>
            <a:fillRect/>
          </a:stretch>
        </p:blipFill>
        <p:spPr>
          <a:xfrm>
            <a:off x="2486526" y="3562350"/>
            <a:ext cx="2534653" cy="3295650"/>
          </a:xfrm>
          <a:prstGeom prst="rect">
            <a:avLst/>
          </a:prstGeom>
        </p:spPr>
      </p:pic>
      <p:sp>
        <p:nvSpPr>
          <p:cNvPr id="5" name="Rectangle 4">
            <a:extLst>
              <a:ext uri="{FF2B5EF4-FFF2-40B4-BE49-F238E27FC236}">
                <a16:creationId xmlns:a16="http://schemas.microsoft.com/office/drawing/2014/main" id="{63847FDC-1879-4B0E-8AC9-1EE3AEB3D09E}"/>
              </a:ext>
            </a:extLst>
          </p:cNvPr>
          <p:cNvSpPr/>
          <p:nvPr/>
        </p:nvSpPr>
        <p:spPr>
          <a:xfrm>
            <a:off x="5869367" y="610500"/>
            <a:ext cx="523303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Depression Study</a:t>
            </a:r>
          </a:p>
        </p:txBody>
      </p:sp>
      <p:sp>
        <p:nvSpPr>
          <p:cNvPr id="6" name="TextBox 5">
            <a:extLst>
              <a:ext uri="{FF2B5EF4-FFF2-40B4-BE49-F238E27FC236}">
                <a16:creationId xmlns:a16="http://schemas.microsoft.com/office/drawing/2014/main" id="{84CF7257-AC8B-44C0-8D8D-7A63C47ACAF1}"/>
              </a:ext>
            </a:extLst>
          </p:cNvPr>
          <p:cNvSpPr txBox="1"/>
          <p:nvPr/>
        </p:nvSpPr>
        <p:spPr>
          <a:xfrm>
            <a:off x="5358063" y="1738730"/>
            <a:ext cx="6625389" cy="4247317"/>
          </a:xfrm>
          <a:prstGeom prst="rect">
            <a:avLst/>
          </a:prstGeom>
          <a:noFill/>
        </p:spPr>
        <p:txBody>
          <a:bodyPr wrap="square" rtlCol="0">
            <a:spAutoFit/>
          </a:bodyPr>
          <a:lstStyle/>
          <a:p>
            <a:r>
              <a:rPr lang="en-US" b="1" dirty="0"/>
              <a:t>Motivation:  </a:t>
            </a:r>
          </a:p>
          <a:p>
            <a:r>
              <a:rPr lang="en-US" dirty="0"/>
              <a:t>Severity of depression is currently measured using a survey. Unless well experienced or good at detecting lies, doctors may false diagnose patients. </a:t>
            </a:r>
          </a:p>
          <a:p>
            <a:endParaRPr lang="en-US" dirty="0"/>
          </a:p>
          <a:p>
            <a:r>
              <a:rPr lang="en-US" b="1" dirty="0"/>
              <a:t>Objective: </a:t>
            </a:r>
          </a:p>
          <a:p>
            <a:r>
              <a:rPr lang="en-US" dirty="0"/>
              <a:t>Find the relationships of facial behaviors and word choices with emotions.  Develop a statistical model for measuring emotions.</a:t>
            </a:r>
          </a:p>
          <a:p>
            <a:endParaRPr lang="en-US" b="1" dirty="0"/>
          </a:p>
          <a:p>
            <a:r>
              <a:rPr lang="en-US" b="1" dirty="0"/>
              <a:t>Methods: </a:t>
            </a:r>
          </a:p>
          <a:p>
            <a:pPr marL="285750" indent="-285750">
              <a:buFont typeface="Arial" panose="020B0604020202020204" pitchFamily="34" charset="0"/>
              <a:buChar char="•"/>
            </a:pPr>
            <a:r>
              <a:rPr lang="en-US" dirty="0"/>
              <a:t>Performed in-person interview asking random questions</a:t>
            </a:r>
          </a:p>
          <a:p>
            <a:pPr marL="285750" indent="-285750">
              <a:buFont typeface="Arial" panose="020B0604020202020204" pitchFamily="34" charset="0"/>
              <a:buChar char="•"/>
            </a:pPr>
            <a:r>
              <a:rPr lang="en-US" dirty="0"/>
              <a:t>Facial behaviors were visualized and analyzed</a:t>
            </a:r>
          </a:p>
          <a:p>
            <a:pPr marL="285750" indent="-285750">
              <a:buFont typeface="Arial" panose="020B0604020202020204" pitchFamily="34" charset="0"/>
              <a:buChar char="•"/>
            </a:pPr>
            <a:r>
              <a:rPr lang="en-US" dirty="0"/>
              <a:t>Textmining was performed to search word choice patterns</a:t>
            </a:r>
          </a:p>
          <a:p>
            <a:pPr marL="285750" indent="-285750">
              <a:buFont typeface="Arial" panose="020B0604020202020204" pitchFamily="34" charset="0"/>
              <a:buChar char="•"/>
            </a:pPr>
            <a:r>
              <a:rPr lang="en-US" dirty="0"/>
              <a:t>Compared the results with depression survey scores</a:t>
            </a:r>
          </a:p>
          <a:p>
            <a:pPr marL="285750" indent="-285750">
              <a:buFont typeface="Arial" panose="020B0604020202020204" pitchFamily="34" charset="0"/>
              <a:buChar char="•"/>
            </a:pPr>
            <a:r>
              <a:rPr lang="en-US" dirty="0"/>
              <a:t>Gave a presentation at a symposium</a:t>
            </a:r>
          </a:p>
        </p:txBody>
      </p:sp>
    </p:spTree>
    <p:extLst>
      <p:ext uri="{BB962C8B-B14F-4D97-AF65-F5344CB8AC3E}">
        <p14:creationId xmlns:p14="http://schemas.microsoft.com/office/powerpoint/2010/main" val="192750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249E36-F01B-49AF-8EAE-8FBEDF87D832}"/>
              </a:ext>
            </a:extLst>
          </p:cNvPr>
          <p:cNvPicPr>
            <a:picLocks noChangeAspect="1"/>
          </p:cNvPicPr>
          <p:nvPr/>
        </p:nvPicPr>
        <p:blipFill rotWithShape="1">
          <a:blip r:embed="rId2"/>
          <a:srcRect t="14111"/>
          <a:stretch/>
        </p:blipFill>
        <p:spPr>
          <a:xfrm>
            <a:off x="1" y="3689309"/>
            <a:ext cx="4860758" cy="3168691"/>
          </a:xfrm>
          <a:prstGeom prst="rect">
            <a:avLst/>
          </a:prstGeom>
        </p:spPr>
      </p:pic>
      <p:pic>
        <p:nvPicPr>
          <p:cNvPr id="5" name="Picture 4">
            <a:extLst>
              <a:ext uri="{FF2B5EF4-FFF2-40B4-BE49-F238E27FC236}">
                <a16:creationId xmlns:a16="http://schemas.microsoft.com/office/drawing/2014/main" id="{A77E713B-C65A-4009-89C2-08C35185449E}"/>
              </a:ext>
            </a:extLst>
          </p:cNvPr>
          <p:cNvPicPr>
            <a:picLocks noChangeAspect="1"/>
          </p:cNvPicPr>
          <p:nvPr/>
        </p:nvPicPr>
        <p:blipFill>
          <a:blip r:embed="rId3"/>
          <a:stretch>
            <a:fillRect/>
          </a:stretch>
        </p:blipFill>
        <p:spPr>
          <a:xfrm>
            <a:off x="0" y="1"/>
            <a:ext cx="4860759" cy="3689308"/>
          </a:xfrm>
          <a:prstGeom prst="rect">
            <a:avLst/>
          </a:prstGeom>
        </p:spPr>
      </p:pic>
      <p:sp>
        <p:nvSpPr>
          <p:cNvPr id="6" name="Rectangle 5">
            <a:extLst>
              <a:ext uri="{FF2B5EF4-FFF2-40B4-BE49-F238E27FC236}">
                <a16:creationId xmlns:a16="http://schemas.microsoft.com/office/drawing/2014/main" id="{15320DD9-0E33-4605-8997-1141D3768D9D}"/>
              </a:ext>
            </a:extLst>
          </p:cNvPr>
          <p:cNvSpPr/>
          <p:nvPr/>
        </p:nvSpPr>
        <p:spPr>
          <a:xfrm>
            <a:off x="5911241" y="0"/>
            <a:ext cx="498886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Mind Body Study</a:t>
            </a:r>
          </a:p>
        </p:txBody>
      </p:sp>
      <p:sp>
        <p:nvSpPr>
          <p:cNvPr id="7" name="TextBox 6">
            <a:extLst>
              <a:ext uri="{FF2B5EF4-FFF2-40B4-BE49-F238E27FC236}">
                <a16:creationId xmlns:a16="http://schemas.microsoft.com/office/drawing/2014/main" id="{CDEC71FE-8B16-4DFC-AAA3-D0F3316819E1}"/>
              </a:ext>
            </a:extLst>
          </p:cNvPr>
          <p:cNvSpPr txBox="1"/>
          <p:nvPr/>
        </p:nvSpPr>
        <p:spPr>
          <a:xfrm>
            <a:off x="4908883" y="1128230"/>
            <a:ext cx="7283116" cy="5355312"/>
          </a:xfrm>
          <a:prstGeom prst="rect">
            <a:avLst/>
          </a:prstGeom>
          <a:noFill/>
        </p:spPr>
        <p:txBody>
          <a:bodyPr wrap="square" rtlCol="0">
            <a:spAutoFit/>
          </a:bodyPr>
          <a:lstStyle/>
          <a:p>
            <a:r>
              <a:rPr lang="en-US" b="1" dirty="0"/>
              <a:t>Objective: </a:t>
            </a:r>
          </a:p>
          <a:p>
            <a:r>
              <a:rPr lang="en-US" dirty="0"/>
              <a:t>This study explores the relationship between human performance and neurophysiological responses under experimental task with different working memory load.</a:t>
            </a:r>
          </a:p>
          <a:p>
            <a:endParaRPr lang="en-US" b="1" dirty="0"/>
          </a:p>
          <a:p>
            <a:r>
              <a:rPr lang="en-US" b="1" dirty="0"/>
              <a:t>Methods:  </a:t>
            </a:r>
          </a:p>
          <a:p>
            <a:r>
              <a:rPr lang="en-US" dirty="0"/>
              <a:t>5 distinct workload tasks (arithmetic and non-arithmetic problems) with varying difficulty levels (various WML) were designed to be tested on young adults. Then, multivariate statistical analysis were performed to find patterns between workload and physiology and facial behaviors.</a:t>
            </a:r>
          </a:p>
          <a:p>
            <a:endParaRPr lang="en-US" b="1" dirty="0"/>
          </a:p>
          <a:p>
            <a:r>
              <a:rPr lang="en-US" b="1" dirty="0"/>
              <a:t>Results: </a:t>
            </a:r>
          </a:p>
          <a:p>
            <a:r>
              <a:rPr lang="en-US" dirty="0"/>
              <a:t>Under high WML, higher levels of cardiovascular responses (including breathing rate and blood pressure) and also negative facial emotions (sadness and angriness) were observed.</a:t>
            </a:r>
          </a:p>
          <a:p>
            <a:endParaRPr lang="en-US" b="1" dirty="0"/>
          </a:p>
          <a:p>
            <a:r>
              <a:rPr lang="en-US" b="1" dirty="0"/>
              <a:t>Application: </a:t>
            </a:r>
          </a:p>
          <a:p>
            <a:r>
              <a:rPr lang="en-US" dirty="0"/>
              <a:t>Improved design of work environment that minimizes induced WML and improves human performance</a:t>
            </a:r>
          </a:p>
        </p:txBody>
      </p:sp>
    </p:spTree>
    <p:extLst>
      <p:ext uri="{BB962C8B-B14F-4D97-AF65-F5344CB8AC3E}">
        <p14:creationId xmlns:p14="http://schemas.microsoft.com/office/powerpoint/2010/main" val="18936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F68128-2ECF-40F8-9FE0-1275B19A02B8}"/>
              </a:ext>
            </a:extLst>
          </p:cNvPr>
          <p:cNvPicPr>
            <a:picLocks noChangeAspect="1"/>
          </p:cNvPicPr>
          <p:nvPr/>
        </p:nvPicPr>
        <p:blipFill>
          <a:blip r:embed="rId2"/>
          <a:stretch>
            <a:fillRect/>
          </a:stretch>
        </p:blipFill>
        <p:spPr>
          <a:xfrm>
            <a:off x="412083" y="3445042"/>
            <a:ext cx="4048125" cy="3105150"/>
          </a:xfrm>
          <a:prstGeom prst="rect">
            <a:avLst/>
          </a:prstGeom>
        </p:spPr>
      </p:pic>
      <p:pic>
        <p:nvPicPr>
          <p:cNvPr id="3" name="Picture 2">
            <a:extLst>
              <a:ext uri="{FF2B5EF4-FFF2-40B4-BE49-F238E27FC236}">
                <a16:creationId xmlns:a16="http://schemas.microsoft.com/office/drawing/2014/main" id="{38227B3D-ED4F-4B21-913E-2254412F68A4}"/>
              </a:ext>
            </a:extLst>
          </p:cNvPr>
          <p:cNvPicPr>
            <a:picLocks noChangeAspect="1"/>
          </p:cNvPicPr>
          <p:nvPr/>
        </p:nvPicPr>
        <p:blipFill>
          <a:blip r:embed="rId3"/>
          <a:stretch>
            <a:fillRect/>
          </a:stretch>
        </p:blipFill>
        <p:spPr>
          <a:xfrm>
            <a:off x="288258" y="339892"/>
            <a:ext cx="2134101" cy="2714625"/>
          </a:xfrm>
          <a:prstGeom prst="rect">
            <a:avLst/>
          </a:prstGeom>
        </p:spPr>
      </p:pic>
      <p:pic>
        <p:nvPicPr>
          <p:cNvPr id="4" name="Picture 3">
            <a:extLst>
              <a:ext uri="{FF2B5EF4-FFF2-40B4-BE49-F238E27FC236}">
                <a16:creationId xmlns:a16="http://schemas.microsoft.com/office/drawing/2014/main" id="{03608A5F-D719-462C-89E5-9A222B26A7E3}"/>
              </a:ext>
            </a:extLst>
          </p:cNvPr>
          <p:cNvPicPr>
            <a:picLocks noChangeAspect="1"/>
          </p:cNvPicPr>
          <p:nvPr/>
        </p:nvPicPr>
        <p:blipFill>
          <a:blip r:embed="rId4"/>
          <a:stretch>
            <a:fillRect/>
          </a:stretch>
        </p:blipFill>
        <p:spPr>
          <a:xfrm>
            <a:off x="2436145" y="544679"/>
            <a:ext cx="2024063" cy="2305050"/>
          </a:xfrm>
          <a:prstGeom prst="rect">
            <a:avLst/>
          </a:prstGeom>
        </p:spPr>
      </p:pic>
      <p:sp>
        <p:nvSpPr>
          <p:cNvPr id="5" name="Rectangle 4">
            <a:extLst>
              <a:ext uri="{FF2B5EF4-FFF2-40B4-BE49-F238E27FC236}">
                <a16:creationId xmlns:a16="http://schemas.microsoft.com/office/drawing/2014/main" id="{9720C9B3-55C6-48A0-9A29-7D63EAD21686}"/>
              </a:ext>
            </a:extLst>
          </p:cNvPr>
          <p:cNvSpPr/>
          <p:nvPr/>
        </p:nvSpPr>
        <p:spPr>
          <a:xfrm>
            <a:off x="4473994" y="220942"/>
            <a:ext cx="74302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Speech Impairment Study</a:t>
            </a:r>
          </a:p>
        </p:txBody>
      </p:sp>
      <p:sp>
        <p:nvSpPr>
          <p:cNvPr id="6" name="TextBox 5">
            <a:extLst>
              <a:ext uri="{FF2B5EF4-FFF2-40B4-BE49-F238E27FC236}">
                <a16:creationId xmlns:a16="http://schemas.microsoft.com/office/drawing/2014/main" id="{085F1B34-F026-49A1-832E-C6334B3DB355}"/>
              </a:ext>
            </a:extLst>
          </p:cNvPr>
          <p:cNvSpPr txBox="1"/>
          <p:nvPr/>
        </p:nvSpPr>
        <p:spPr>
          <a:xfrm>
            <a:off x="4621117" y="1231977"/>
            <a:ext cx="7283116" cy="5355312"/>
          </a:xfrm>
          <a:prstGeom prst="rect">
            <a:avLst/>
          </a:prstGeom>
          <a:noFill/>
        </p:spPr>
        <p:txBody>
          <a:bodyPr wrap="square" rtlCol="0">
            <a:spAutoFit/>
          </a:bodyPr>
          <a:lstStyle/>
          <a:p>
            <a:r>
              <a:rPr lang="en-US" b="1" dirty="0"/>
              <a:t>Motivation: </a:t>
            </a:r>
          </a:p>
          <a:p>
            <a:r>
              <a:rPr lang="en-US" dirty="0"/>
              <a:t>Prior studies only studied system efficiency of voice controlled AI devices on normal speech users</a:t>
            </a:r>
          </a:p>
          <a:p>
            <a:endParaRPr lang="en-US" b="1" dirty="0"/>
          </a:p>
          <a:p>
            <a:r>
              <a:rPr lang="en-US" b="1" dirty="0"/>
              <a:t>Methods:  </a:t>
            </a:r>
          </a:p>
          <a:p>
            <a:pPr marL="285750" indent="-285750">
              <a:buFont typeface="Arial" panose="020B0604020202020204" pitchFamily="34" charset="0"/>
              <a:buChar char="•"/>
            </a:pPr>
            <a:r>
              <a:rPr lang="en-US" dirty="0"/>
              <a:t>Recruited people through the speech impairment groups online</a:t>
            </a:r>
          </a:p>
          <a:p>
            <a:pPr marL="285750" indent="-285750">
              <a:buFont typeface="Arial" panose="020B0604020202020204" pitchFamily="34" charset="0"/>
              <a:buChar char="•"/>
            </a:pPr>
            <a:r>
              <a:rPr lang="en-US" dirty="0"/>
              <a:t>Performed a usability testing remotely</a:t>
            </a:r>
          </a:p>
          <a:p>
            <a:pPr marL="285750" indent="-285750">
              <a:buFont typeface="Arial" panose="020B0604020202020204" pitchFamily="34" charset="0"/>
              <a:buChar char="•"/>
            </a:pPr>
            <a:r>
              <a:rPr lang="en-US" dirty="0"/>
              <a:t>Programmed a code for randomly assigning tasks and statement orders</a:t>
            </a:r>
          </a:p>
          <a:p>
            <a:pPr marL="285750" indent="-285750">
              <a:buFont typeface="Arial" panose="020B0604020202020204" pitchFamily="34" charset="0"/>
              <a:buChar char="•"/>
            </a:pPr>
            <a:r>
              <a:rPr lang="en-US" dirty="0"/>
              <a:t>Completed statistical analysis to find relationships of speed of speech, number of pauses and repeating of words, and varying pronunciation with the accuracy of the system</a:t>
            </a:r>
          </a:p>
          <a:p>
            <a:pPr marL="285750" indent="-285750">
              <a:buFont typeface="Arial" panose="020B0604020202020204" pitchFamily="34" charset="0"/>
              <a:buChar char="•"/>
            </a:pPr>
            <a:r>
              <a:rPr lang="en-US" dirty="0"/>
              <a:t>Data was visualized using ggplot2 in R</a:t>
            </a:r>
          </a:p>
          <a:p>
            <a:endParaRPr lang="en-US" b="1" dirty="0"/>
          </a:p>
          <a:p>
            <a:r>
              <a:rPr lang="en-US" b="1" dirty="0"/>
              <a:t>Results: </a:t>
            </a:r>
          </a:p>
          <a:p>
            <a:r>
              <a:rPr lang="en-US" dirty="0"/>
              <a:t>The reaction times on voice controlled AI devices were different in the paired study setting. When the user was a native English speaker and had nearly no prior experiences with such devices, Alexa performed significantly better. However, both devices suffered significantly when users repeated words, took a long pause, or pronounced words unclearly.</a:t>
            </a:r>
          </a:p>
        </p:txBody>
      </p:sp>
    </p:spTree>
    <p:extLst>
      <p:ext uri="{BB962C8B-B14F-4D97-AF65-F5344CB8AC3E}">
        <p14:creationId xmlns:p14="http://schemas.microsoft.com/office/powerpoint/2010/main" val="137094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5E80E-25D8-48C3-9C90-3E4C9081A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9" y="372144"/>
            <a:ext cx="4872277" cy="2387099"/>
          </a:xfrm>
          <a:prstGeom prst="rect">
            <a:avLst/>
          </a:prstGeom>
        </p:spPr>
      </p:pic>
      <p:pic>
        <p:nvPicPr>
          <p:cNvPr id="4" name="Picture 3">
            <a:extLst>
              <a:ext uri="{FF2B5EF4-FFF2-40B4-BE49-F238E27FC236}">
                <a16:creationId xmlns:a16="http://schemas.microsoft.com/office/drawing/2014/main" id="{ACAD5A26-CB0C-4E57-A007-FD100267B417}"/>
              </a:ext>
            </a:extLst>
          </p:cNvPr>
          <p:cNvPicPr>
            <a:picLocks noChangeAspect="1"/>
          </p:cNvPicPr>
          <p:nvPr/>
        </p:nvPicPr>
        <p:blipFill>
          <a:blip r:embed="rId3"/>
          <a:stretch>
            <a:fillRect/>
          </a:stretch>
        </p:blipFill>
        <p:spPr>
          <a:xfrm>
            <a:off x="103689" y="2759243"/>
            <a:ext cx="4866767" cy="3726613"/>
          </a:xfrm>
          <a:prstGeom prst="rect">
            <a:avLst/>
          </a:prstGeom>
        </p:spPr>
      </p:pic>
      <p:sp>
        <p:nvSpPr>
          <p:cNvPr id="5" name="Rectangle 4">
            <a:extLst>
              <a:ext uri="{FF2B5EF4-FFF2-40B4-BE49-F238E27FC236}">
                <a16:creationId xmlns:a16="http://schemas.microsoft.com/office/drawing/2014/main" id="{83B569F3-01AF-4C77-83EA-36A52B1A8747}"/>
              </a:ext>
            </a:extLst>
          </p:cNvPr>
          <p:cNvSpPr/>
          <p:nvPr/>
        </p:nvSpPr>
        <p:spPr>
          <a:xfrm>
            <a:off x="5069349" y="449089"/>
            <a:ext cx="68348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Performance Prediction</a:t>
            </a:r>
          </a:p>
        </p:txBody>
      </p:sp>
      <p:sp>
        <p:nvSpPr>
          <p:cNvPr id="6" name="TextBox 5">
            <a:extLst>
              <a:ext uri="{FF2B5EF4-FFF2-40B4-BE49-F238E27FC236}">
                <a16:creationId xmlns:a16="http://schemas.microsoft.com/office/drawing/2014/main" id="{CCFC22B9-8370-4261-8609-68398B2A128B}"/>
              </a:ext>
            </a:extLst>
          </p:cNvPr>
          <p:cNvSpPr txBox="1"/>
          <p:nvPr/>
        </p:nvSpPr>
        <p:spPr>
          <a:xfrm>
            <a:off x="5162688" y="1565693"/>
            <a:ext cx="6834884" cy="4247317"/>
          </a:xfrm>
          <a:prstGeom prst="rect">
            <a:avLst/>
          </a:prstGeom>
          <a:noFill/>
        </p:spPr>
        <p:txBody>
          <a:bodyPr wrap="square" rtlCol="0">
            <a:spAutoFit/>
          </a:bodyPr>
          <a:lstStyle/>
          <a:p>
            <a:r>
              <a:rPr lang="en-US" b="1" dirty="0"/>
              <a:t>Motivation: </a:t>
            </a:r>
          </a:p>
          <a:p>
            <a:r>
              <a:rPr lang="en-US" dirty="0"/>
              <a:t>Multiple companies exist to teach people online, but we never know if certain users performed well because they actually learned or they knew the answers</a:t>
            </a:r>
          </a:p>
          <a:p>
            <a:endParaRPr lang="en-US" b="1" dirty="0"/>
          </a:p>
          <a:p>
            <a:r>
              <a:rPr lang="en-US" b="1" dirty="0"/>
              <a:t>Methods:  </a:t>
            </a:r>
          </a:p>
          <a:p>
            <a:pPr marL="285750" indent="-285750">
              <a:buFont typeface="Arial" panose="020B0604020202020204" pitchFamily="34" charset="0"/>
              <a:buChar char="•"/>
            </a:pPr>
            <a:r>
              <a:rPr lang="en-US" dirty="0"/>
              <a:t>Created an online system (html, js, and CSS) with facial recognition SDK (js) implemented</a:t>
            </a:r>
          </a:p>
          <a:p>
            <a:pPr marL="285750" indent="-285750">
              <a:buFont typeface="Arial" panose="020B0604020202020204" pitchFamily="34" charset="0"/>
              <a:buChar char="•"/>
            </a:pPr>
            <a:r>
              <a:rPr lang="en-US" dirty="0"/>
              <a:t>Applied supervised machine learning techniques for performance prediction model</a:t>
            </a:r>
          </a:p>
          <a:p>
            <a:pPr marL="285750" indent="-285750">
              <a:buFont typeface="Arial" panose="020B0604020202020204" pitchFamily="34" charset="0"/>
              <a:buChar char="•"/>
            </a:pPr>
            <a:r>
              <a:rPr lang="en-US" dirty="0"/>
              <a:t>Developed a virtual classroom in UNITY (C#)</a:t>
            </a:r>
          </a:p>
          <a:p>
            <a:pPr marL="285750" indent="-285750">
              <a:buFont typeface="Arial" panose="020B0604020202020204" pitchFamily="34" charset="0"/>
              <a:buChar char="•"/>
            </a:pPr>
            <a:r>
              <a:rPr lang="en-US" dirty="0"/>
              <a:t>Visualized and analyzed data in R</a:t>
            </a:r>
          </a:p>
          <a:p>
            <a:endParaRPr lang="en-US" b="1" dirty="0"/>
          </a:p>
          <a:p>
            <a:r>
              <a:rPr lang="en-US" b="1" dirty="0"/>
              <a:t>Results: </a:t>
            </a:r>
          </a:p>
          <a:p>
            <a:r>
              <a:rPr lang="en-US" dirty="0"/>
              <a:t>Despite the scarcity in data, the prediction accuracy is around 85%</a:t>
            </a:r>
          </a:p>
        </p:txBody>
      </p:sp>
    </p:spTree>
    <p:extLst>
      <p:ext uri="{BB962C8B-B14F-4D97-AF65-F5344CB8AC3E}">
        <p14:creationId xmlns:p14="http://schemas.microsoft.com/office/powerpoint/2010/main" val="2629463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1E0BA-40CC-488F-8BFB-2C49CD8E8F8B}"/>
              </a:ext>
            </a:extLst>
          </p:cNvPr>
          <p:cNvPicPr>
            <a:picLocks noChangeAspect="1"/>
          </p:cNvPicPr>
          <p:nvPr/>
        </p:nvPicPr>
        <p:blipFill>
          <a:blip r:embed="rId2"/>
          <a:stretch>
            <a:fillRect/>
          </a:stretch>
        </p:blipFill>
        <p:spPr>
          <a:xfrm>
            <a:off x="80211" y="678424"/>
            <a:ext cx="4882403" cy="2750576"/>
          </a:xfrm>
          <a:prstGeom prst="rect">
            <a:avLst/>
          </a:prstGeom>
        </p:spPr>
      </p:pic>
      <p:pic>
        <p:nvPicPr>
          <p:cNvPr id="3" name="Picture 2">
            <a:extLst>
              <a:ext uri="{FF2B5EF4-FFF2-40B4-BE49-F238E27FC236}">
                <a16:creationId xmlns:a16="http://schemas.microsoft.com/office/drawing/2014/main" id="{5CC20815-C1E0-44F4-B8DB-EED00D04E822}"/>
              </a:ext>
            </a:extLst>
          </p:cNvPr>
          <p:cNvPicPr>
            <a:picLocks noChangeAspect="1"/>
          </p:cNvPicPr>
          <p:nvPr/>
        </p:nvPicPr>
        <p:blipFill>
          <a:blip r:embed="rId3"/>
          <a:stretch>
            <a:fillRect/>
          </a:stretch>
        </p:blipFill>
        <p:spPr>
          <a:xfrm>
            <a:off x="80210" y="3429000"/>
            <a:ext cx="4882404" cy="2911642"/>
          </a:xfrm>
          <a:prstGeom prst="rect">
            <a:avLst/>
          </a:prstGeom>
        </p:spPr>
      </p:pic>
      <p:pic>
        <p:nvPicPr>
          <p:cNvPr id="5" name="Picture 4">
            <a:extLst>
              <a:ext uri="{FF2B5EF4-FFF2-40B4-BE49-F238E27FC236}">
                <a16:creationId xmlns:a16="http://schemas.microsoft.com/office/drawing/2014/main" id="{140CFEA1-F2D8-446B-808A-BF984D19CD2C}"/>
              </a:ext>
            </a:extLst>
          </p:cNvPr>
          <p:cNvPicPr>
            <a:picLocks noChangeAspect="1"/>
          </p:cNvPicPr>
          <p:nvPr/>
        </p:nvPicPr>
        <p:blipFill>
          <a:blip r:embed="rId4"/>
          <a:stretch>
            <a:fillRect/>
          </a:stretch>
        </p:blipFill>
        <p:spPr>
          <a:xfrm>
            <a:off x="1490977" y="1060409"/>
            <a:ext cx="1883048" cy="2051760"/>
          </a:xfrm>
          <a:prstGeom prst="rect">
            <a:avLst/>
          </a:prstGeom>
        </p:spPr>
      </p:pic>
      <p:sp>
        <p:nvSpPr>
          <p:cNvPr id="6" name="Rectangle 5">
            <a:extLst>
              <a:ext uri="{FF2B5EF4-FFF2-40B4-BE49-F238E27FC236}">
                <a16:creationId xmlns:a16="http://schemas.microsoft.com/office/drawing/2014/main" id="{7BBE2B04-2993-4778-BF99-6395F9F78350}"/>
              </a:ext>
            </a:extLst>
          </p:cNvPr>
          <p:cNvSpPr/>
          <p:nvPr/>
        </p:nvSpPr>
        <p:spPr>
          <a:xfrm>
            <a:off x="4957812" y="815655"/>
            <a:ext cx="710117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Surgical Planning System</a:t>
            </a:r>
          </a:p>
        </p:txBody>
      </p:sp>
      <p:sp>
        <p:nvSpPr>
          <p:cNvPr id="7" name="TextBox 6">
            <a:extLst>
              <a:ext uri="{FF2B5EF4-FFF2-40B4-BE49-F238E27FC236}">
                <a16:creationId xmlns:a16="http://schemas.microsoft.com/office/drawing/2014/main" id="{319576BA-FF5D-4213-9A74-5345F40B1158}"/>
              </a:ext>
            </a:extLst>
          </p:cNvPr>
          <p:cNvSpPr txBox="1"/>
          <p:nvPr/>
        </p:nvSpPr>
        <p:spPr>
          <a:xfrm>
            <a:off x="5184291" y="1932259"/>
            <a:ext cx="6834884" cy="4247317"/>
          </a:xfrm>
          <a:prstGeom prst="rect">
            <a:avLst/>
          </a:prstGeom>
          <a:noFill/>
        </p:spPr>
        <p:txBody>
          <a:bodyPr wrap="square" rtlCol="0">
            <a:spAutoFit/>
          </a:bodyPr>
          <a:lstStyle/>
          <a:p>
            <a:r>
              <a:rPr lang="en-US" b="1" dirty="0"/>
              <a:t>Motivation: </a:t>
            </a:r>
          </a:p>
          <a:p>
            <a:r>
              <a:rPr lang="en-US" dirty="0"/>
              <a:t>Development of virtual reality may allow improved surgical discussion and decision making process.</a:t>
            </a:r>
          </a:p>
          <a:p>
            <a:endParaRPr lang="en-US" b="1" dirty="0"/>
          </a:p>
          <a:p>
            <a:r>
              <a:rPr lang="en-US" b="1" dirty="0"/>
              <a:t>Methods:  </a:t>
            </a:r>
          </a:p>
          <a:p>
            <a:pPr marL="285750" indent="-285750">
              <a:buFont typeface="Arial" panose="020B0604020202020204" pitchFamily="34" charset="0"/>
              <a:buChar char="•"/>
            </a:pPr>
            <a:r>
              <a:rPr lang="en-US" dirty="0"/>
              <a:t>Submitted an IRB to the Children’s National Hospital</a:t>
            </a:r>
          </a:p>
          <a:p>
            <a:pPr marL="285750" indent="-285750">
              <a:buFont typeface="Arial" panose="020B0604020202020204" pitchFamily="34" charset="0"/>
              <a:buChar char="•"/>
            </a:pPr>
            <a:r>
              <a:rPr lang="en-US" dirty="0"/>
              <a:t>Executed a usability study on various platforms for displaying heart models</a:t>
            </a:r>
          </a:p>
          <a:p>
            <a:pPr marL="285750" indent="-285750">
              <a:buFont typeface="Arial" panose="020B0604020202020204" pitchFamily="34" charset="0"/>
              <a:buChar char="•"/>
            </a:pPr>
            <a:r>
              <a:rPr lang="en-US" dirty="0"/>
              <a:t>Created surveys to measure the performance and collaboration</a:t>
            </a:r>
          </a:p>
          <a:p>
            <a:pPr marL="285750" indent="-285750">
              <a:buFont typeface="Arial" panose="020B0604020202020204" pitchFamily="34" charset="0"/>
              <a:buChar char="•"/>
            </a:pPr>
            <a:r>
              <a:rPr lang="en-US" dirty="0"/>
              <a:t>Visualized and Analyzed the quantitative data</a:t>
            </a:r>
          </a:p>
          <a:p>
            <a:endParaRPr lang="en-US" b="1" dirty="0"/>
          </a:p>
          <a:p>
            <a:r>
              <a:rPr lang="en-US" b="1" dirty="0"/>
              <a:t>Results: </a:t>
            </a:r>
          </a:p>
          <a:p>
            <a:r>
              <a:rPr lang="en-US" dirty="0"/>
              <a:t>As long as the heart models are visualized in 3D, doctors perform a faster and more accurate group surgical discussion. Immersion level is not as critical.</a:t>
            </a:r>
          </a:p>
        </p:txBody>
      </p:sp>
    </p:spTree>
    <p:extLst>
      <p:ext uri="{BB962C8B-B14F-4D97-AF65-F5344CB8AC3E}">
        <p14:creationId xmlns:p14="http://schemas.microsoft.com/office/powerpoint/2010/main" val="811609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52515B-DBD6-4B33-B206-4672A27012E7}"/>
              </a:ext>
            </a:extLst>
          </p:cNvPr>
          <p:cNvPicPr>
            <a:picLocks noChangeAspect="1"/>
          </p:cNvPicPr>
          <p:nvPr/>
        </p:nvPicPr>
        <p:blipFill>
          <a:blip r:embed="rId2"/>
          <a:stretch>
            <a:fillRect/>
          </a:stretch>
        </p:blipFill>
        <p:spPr>
          <a:xfrm>
            <a:off x="0" y="18031"/>
            <a:ext cx="5153025" cy="2074463"/>
          </a:xfrm>
          <a:prstGeom prst="rect">
            <a:avLst/>
          </a:prstGeom>
        </p:spPr>
      </p:pic>
      <p:pic>
        <p:nvPicPr>
          <p:cNvPr id="2" name="Picture 1">
            <a:extLst>
              <a:ext uri="{FF2B5EF4-FFF2-40B4-BE49-F238E27FC236}">
                <a16:creationId xmlns:a16="http://schemas.microsoft.com/office/drawing/2014/main" id="{66E27A61-F352-4C66-B563-B1B5517735EC}"/>
              </a:ext>
            </a:extLst>
          </p:cNvPr>
          <p:cNvPicPr>
            <a:picLocks noChangeAspect="1"/>
          </p:cNvPicPr>
          <p:nvPr/>
        </p:nvPicPr>
        <p:blipFill>
          <a:blip r:embed="rId3"/>
          <a:stretch>
            <a:fillRect/>
          </a:stretch>
        </p:blipFill>
        <p:spPr>
          <a:xfrm>
            <a:off x="0" y="3476626"/>
            <a:ext cx="5153025" cy="3381375"/>
          </a:xfrm>
          <a:prstGeom prst="rect">
            <a:avLst/>
          </a:prstGeom>
        </p:spPr>
      </p:pic>
      <p:pic>
        <p:nvPicPr>
          <p:cNvPr id="3" name="Picture 2">
            <a:extLst>
              <a:ext uri="{FF2B5EF4-FFF2-40B4-BE49-F238E27FC236}">
                <a16:creationId xmlns:a16="http://schemas.microsoft.com/office/drawing/2014/main" id="{CADF4F65-ECA2-480A-A47C-A295BF2EBB72}"/>
              </a:ext>
            </a:extLst>
          </p:cNvPr>
          <p:cNvPicPr>
            <a:picLocks noChangeAspect="1"/>
          </p:cNvPicPr>
          <p:nvPr/>
        </p:nvPicPr>
        <p:blipFill>
          <a:blip r:embed="rId4"/>
          <a:stretch>
            <a:fillRect/>
          </a:stretch>
        </p:blipFill>
        <p:spPr>
          <a:xfrm>
            <a:off x="7179" y="2092494"/>
            <a:ext cx="5145846" cy="1384132"/>
          </a:xfrm>
          <a:prstGeom prst="rect">
            <a:avLst/>
          </a:prstGeom>
        </p:spPr>
      </p:pic>
      <p:sp>
        <p:nvSpPr>
          <p:cNvPr id="5" name="Rectangle 4">
            <a:extLst>
              <a:ext uri="{FF2B5EF4-FFF2-40B4-BE49-F238E27FC236}">
                <a16:creationId xmlns:a16="http://schemas.microsoft.com/office/drawing/2014/main" id="{DEEBC1A2-8606-436C-90AE-C2E66E360848}"/>
              </a:ext>
            </a:extLst>
          </p:cNvPr>
          <p:cNvSpPr/>
          <p:nvPr/>
        </p:nvSpPr>
        <p:spPr>
          <a:xfrm>
            <a:off x="5436889" y="815655"/>
            <a:ext cx="614302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Heart Implant Design</a:t>
            </a:r>
          </a:p>
        </p:txBody>
      </p:sp>
      <p:sp>
        <p:nvSpPr>
          <p:cNvPr id="6" name="TextBox 5">
            <a:extLst>
              <a:ext uri="{FF2B5EF4-FFF2-40B4-BE49-F238E27FC236}">
                <a16:creationId xmlns:a16="http://schemas.microsoft.com/office/drawing/2014/main" id="{DA7C5E12-4F3A-439C-9826-F8F573B0C408}"/>
              </a:ext>
            </a:extLst>
          </p:cNvPr>
          <p:cNvSpPr txBox="1"/>
          <p:nvPr/>
        </p:nvSpPr>
        <p:spPr>
          <a:xfrm>
            <a:off x="5184291" y="1932259"/>
            <a:ext cx="6834884" cy="4247317"/>
          </a:xfrm>
          <a:prstGeom prst="rect">
            <a:avLst/>
          </a:prstGeom>
          <a:noFill/>
        </p:spPr>
        <p:txBody>
          <a:bodyPr wrap="square" rtlCol="0">
            <a:spAutoFit/>
          </a:bodyPr>
          <a:lstStyle/>
          <a:p>
            <a:r>
              <a:rPr lang="en-US" b="1" dirty="0"/>
              <a:t>Motivation: </a:t>
            </a:r>
          </a:p>
          <a:p>
            <a:r>
              <a:rPr lang="en-US" dirty="0"/>
              <a:t>Despite the improvement in Fontan surgery, the implant is outdate – it does not consider patients’ heart anatomy and blood flow.</a:t>
            </a:r>
          </a:p>
          <a:p>
            <a:endParaRPr lang="en-US" b="1" dirty="0"/>
          </a:p>
          <a:p>
            <a:r>
              <a:rPr lang="en-US" b="1" dirty="0"/>
              <a:t>Methods:  </a:t>
            </a:r>
          </a:p>
          <a:p>
            <a:pPr marL="285750" indent="-285750">
              <a:buFont typeface="Arial" panose="020B0604020202020204" pitchFamily="34" charset="0"/>
              <a:buChar char="•"/>
            </a:pPr>
            <a:r>
              <a:rPr lang="en-US" dirty="0"/>
              <a:t>Performed a comparison study between three design techniques: standard, surgeon-designed, and engineer-designed implants</a:t>
            </a:r>
          </a:p>
          <a:p>
            <a:pPr marL="285750" indent="-285750">
              <a:buFont typeface="Arial" panose="020B0604020202020204" pitchFamily="34" charset="0"/>
              <a:buChar char="•"/>
            </a:pPr>
            <a:r>
              <a:rPr lang="en-US" dirty="0"/>
              <a:t>Discovered computational fluid dynamic methods for simulating heart condition after the surgery</a:t>
            </a:r>
          </a:p>
          <a:p>
            <a:pPr marL="285750" indent="-285750">
              <a:buFont typeface="Arial" panose="020B0604020202020204" pitchFamily="34" charset="0"/>
              <a:buChar char="•"/>
            </a:pPr>
            <a:r>
              <a:rPr lang="en-US" dirty="0"/>
              <a:t>Applied statistics to identify the mathematical differences</a:t>
            </a:r>
          </a:p>
          <a:p>
            <a:pPr marL="285750" indent="-285750">
              <a:buFont typeface="Arial" panose="020B0604020202020204" pitchFamily="34" charset="0"/>
              <a:buChar char="•"/>
            </a:pPr>
            <a:r>
              <a:rPr lang="en-US" dirty="0"/>
              <a:t>CAD designed and optimized patient specific heart implants</a:t>
            </a:r>
          </a:p>
          <a:p>
            <a:endParaRPr lang="en-US" b="1" dirty="0"/>
          </a:p>
          <a:p>
            <a:r>
              <a:rPr lang="en-US" b="1" dirty="0"/>
              <a:t>Results: </a:t>
            </a:r>
          </a:p>
          <a:p>
            <a:r>
              <a:rPr lang="en-US" dirty="0"/>
              <a:t>Patient specific designed Fontan grafts improves hemodynamics of all patients</a:t>
            </a:r>
          </a:p>
        </p:txBody>
      </p:sp>
    </p:spTree>
    <p:extLst>
      <p:ext uri="{BB962C8B-B14F-4D97-AF65-F5344CB8AC3E}">
        <p14:creationId xmlns:p14="http://schemas.microsoft.com/office/powerpoint/2010/main" val="8642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1DE54-C256-4380-A269-9EBB644DC71A}"/>
              </a:ext>
            </a:extLst>
          </p:cNvPr>
          <p:cNvPicPr>
            <a:picLocks noChangeAspect="1"/>
          </p:cNvPicPr>
          <p:nvPr/>
        </p:nvPicPr>
        <p:blipFill>
          <a:blip r:embed="rId2"/>
          <a:stretch>
            <a:fillRect/>
          </a:stretch>
        </p:blipFill>
        <p:spPr>
          <a:xfrm>
            <a:off x="0" y="1"/>
            <a:ext cx="2978331" cy="2987040"/>
          </a:xfrm>
          <a:prstGeom prst="rect">
            <a:avLst/>
          </a:prstGeom>
        </p:spPr>
      </p:pic>
      <p:sp>
        <p:nvSpPr>
          <p:cNvPr id="3" name="Cross 2">
            <a:extLst>
              <a:ext uri="{FF2B5EF4-FFF2-40B4-BE49-F238E27FC236}">
                <a16:creationId xmlns:a16="http://schemas.microsoft.com/office/drawing/2014/main" id="{A82E2709-AC66-47CD-BA2A-B1F66C034478}"/>
              </a:ext>
            </a:extLst>
          </p:cNvPr>
          <p:cNvSpPr/>
          <p:nvPr/>
        </p:nvSpPr>
        <p:spPr>
          <a:xfrm>
            <a:off x="3213463" y="888274"/>
            <a:ext cx="949235" cy="931817"/>
          </a:xfrm>
          <a:prstGeom prst="plus">
            <a:avLst>
              <a:gd name="adj" fmla="val 33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6F2EB4-4F43-47E6-BD33-4A17F7AA1E2E}"/>
              </a:ext>
            </a:extLst>
          </p:cNvPr>
          <p:cNvPicPr>
            <a:picLocks noChangeAspect="1"/>
          </p:cNvPicPr>
          <p:nvPr/>
        </p:nvPicPr>
        <p:blipFill>
          <a:blip r:embed="rId3"/>
          <a:stretch>
            <a:fillRect/>
          </a:stretch>
        </p:blipFill>
        <p:spPr>
          <a:xfrm>
            <a:off x="4397830" y="0"/>
            <a:ext cx="2664821" cy="2987041"/>
          </a:xfrm>
          <a:prstGeom prst="rect">
            <a:avLst/>
          </a:prstGeom>
        </p:spPr>
      </p:pic>
      <p:sp>
        <p:nvSpPr>
          <p:cNvPr id="5" name="Equals 4">
            <a:extLst>
              <a:ext uri="{FF2B5EF4-FFF2-40B4-BE49-F238E27FC236}">
                <a16:creationId xmlns:a16="http://schemas.microsoft.com/office/drawing/2014/main" id="{FFE2725F-9872-4BDF-8E82-FBA3A7D2A228}"/>
              </a:ext>
            </a:extLst>
          </p:cNvPr>
          <p:cNvSpPr/>
          <p:nvPr/>
        </p:nvSpPr>
        <p:spPr>
          <a:xfrm>
            <a:off x="7297783" y="748937"/>
            <a:ext cx="1227909" cy="107115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C02A6C2-6F38-42F9-8734-2A1179A13815}"/>
              </a:ext>
            </a:extLst>
          </p:cNvPr>
          <p:cNvPicPr>
            <a:picLocks noChangeAspect="1"/>
          </p:cNvPicPr>
          <p:nvPr/>
        </p:nvPicPr>
        <p:blipFill>
          <a:blip r:embed="rId4"/>
          <a:stretch>
            <a:fillRect/>
          </a:stretch>
        </p:blipFill>
        <p:spPr>
          <a:xfrm>
            <a:off x="8699862" y="0"/>
            <a:ext cx="3492137" cy="2864576"/>
          </a:xfrm>
          <a:prstGeom prst="rect">
            <a:avLst/>
          </a:prstGeom>
        </p:spPr>
      </p:pic>
      <p:sp>
        <p:nvSpPr>
          <p:cNvPr id="7" name="TextBox 6">
            <a:extLst>
              <a:ext uri="{FF2B5EF4-FFF2-40B4-BE49-F238E27FC236}">
                <a16:creationId xmlns:a16="http://schemas.microsoft.com/office/drawing/2014/main" id="{7FF52EBF-2370-4BE1-B9E4-5B360FE42E65}"/>
              </a:ext>
            </a:extLst>
          </p:cNvPr>
          <p:cNvSpPr txBox="1"/>
          <p:nvPr/>
        </p:nvSpPr>
        <p:spPr>
          <a:xfrm>
            <a:off x="98612" y="4217198"/>
            <a:ext cx="11905130" cy="2031325"/>
          </a:xfrm>
          <a:prstGeom prst="rect">
            <a:avLst/>
          </a:prstGeom>
          <a:noFill/>
        </p:spPr>
        <p:txBody>
          <a:bodyPr wrap="square" rtlCol="0">
            <a:spAutoFit/>
          </a:bodyPr>
          <a:lstStyle/>
          <a:p>
            <a:r>
              <a:rPr lang="en-US" b="1" dirty="0"/>
              <a:t>Motivation</a:t>
            </a:r>
            <a:r>
              <a:rPr lang="en-US" dirty="0"/>
              <a:t>: </a:t>
            </a:r>
          </a:p>
          <a:p>
            <a:r>
              <a:rPr lang="en-US" dirty="0"/>
              <a:t>Stock data is nearly impossible to understand for those who do not have that expertise. How can we make it easier and fun?</a:t>
            </a:r>
          </a:p>
          <a:p>
            <a:endParaRPr lang="en-US" b="1" dirty="0"/>
          </a:p>
          <a:p>
            <a:r>
              <a:rPr lang="en-US" b="1" dirty="0"/>
              <a:t>Solution:</a:t>
            </a:r>
          </a:p>
          <a:p>
            <a:r>
              <a:rPr lang="en-US" dirty="0"/>
              <a:t>Our team used Leap Motion device to detect the hand motion and use it for controlling the virtual environment’s DJing equipment. Each button was responsible for playing sounds of different stock data. Depends on the changes in stock, the sound effect chosen was varied. If a drastic changes occurred, fireworks were visualized in the sky.</a:t>
            </a:r>
          </a:p>
        </p:txBody>
      </p:sp>
      <p:sp>
        <p:nvSpPr>
          <p:cNvPr id="8" name="Rectangle 7">
            <a:extLst>
              <a:ext uri="{FF2B5EF4-FFF2-40B4-BE49-F238E27FC236}">
                <a16:creationId xmlns:a16="http://schemas.microsoft.com/office/drawing/2014/main" id="{D852979D-D489-4194-A7EF-1D8C6E8ADAE6}"/>
              </a:ext>
            </a:extLst>
          </p:cNvPr>
          <p:cNvSpPr/>
          <p:nvPr/>
        </p:nvSpPr>
        <p:spPr>
          <a:xfrm>
            <a:off x="59235" y="3145820"/>
            <a:ext cx="820692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Virtual Djing with Stock Data</a:t>
            </a:r>
          </a:p>
        </p:txBody>
      </p:sp>
      <p:sp>
        <p:nvSpPr>
          <p:cNvPr id="9" name="TextBox 8">
            <a:extLst>
              <a:ext uri="{FF2B5EF4-FFF2-40B4-BE49-F238E27FC236}">
                <a16:creationId xmlns:a16="http://schemas.microsoft.com/office/drawing/2014/main" id="{ABD59672-95FC-4EC4-98F4-CCE236A2FC00}"/>
              </a:ext>
            </a:extLst>
          </p:cNvPr>
          <p:cNvSpPr txBox="1"/>
          <p:nvPr/>
        </p:nvSpPr>
        <p:spPr>
          <a:xfrm>
            <a:off x="9130409" y="2464647"/>
            <a:ext cx="2631041" cy="369332"/>
          </a:xfrm>
          <a:prstGeom prst="rect">
            <a:avLst/>
          </a:prstGeom>
          <a:noFill/>
        </p:spPr>
        <p:txBody>
          <a:bodyPr wrap="none" rtlCol="0">
            <a:spAutoFit/>
          </a:bodyPr>
          <a:lstStyle/>
          <a:p>
            <a:r>
              <a:rPr lang="en-US" dirty="0">
                <a:solidFill>
                  <a:schemeClr val="bg1"/>
                </a:solidFill>
              </a:rPr>
              <a:t>This picture is not our app</a:t>
            </a:r>
          </a:p>
        </p:txBody>
      </p:sp>
    </p:spTree>
    <p:extLst>
      <p:ext uri="{BB962C8B-B14F-4D97-AF65-F5344CB8AC3E}">
        <p14:creationId xmlns:p14="http://schemas.microsoft.com/office/powerpoint/2010/main" val="3076679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61FC09-8F90-4E5B-87BD-63F4463FBDF4}"/>
              </a:ext>
            </a:extLst>
          </p:cNvPr>
          <p:cNvPicPr>
            <a:picLocks noChangeAspect="1"/>
          </p:cNvPicPr>
          <p:nvPr/>
        </p:nvPicPr>
        <p:blipFill>
          <a:blip r:embed="rId2"/>
          <a:stretch>
            <a:fillRect/>
          </a:stretch>
        </p:blipFill>
        <p:spPr>
          <a:xfrm>
            <a:off x="0" y="0"/>
            <a:ext cx="5319175" cy="6858000"/>
          </a:xfrm>
          <a:prstGeom prst="rect">
            <a:avLst/>
          </a:prstGeom>
        </p:spPr>
      </p:pic>
      <p:sp>
        <p:nvSpPr>
          <p:cNvPr id="5" name="TextBox 4">
            <a:extLst>
              <a:ext uri="{FF2B5EF4-FFF2-40B4-BE49-F238E27FC236}">
                <a16:creationId xmlns:a16="http://schemas.microsoft.com/office/drawing/2014/main" id="{AAB3FAE6-5BA6-4D3C-8707-98A70BB244EF}"/>
              </a:ext>
            </a:extLst>
          </p:cNvPr>
          <p:cNvSpPr txBox="1"/>
          <p:nvPr/>
        </p:nvSpPr>
        <p:spPr>
          <a:xfrm>
            <a:off x="2980592" y="369278"/>
            <a:ext cx="641138" cy="369332"/>
          </a:xfrm>
          <a:prstGeom prst="rect">
            <a:avLst/>
          </a:prstGeom>
          <a:noFill/>
        </p:spPr>
        <p:txBody>
          <a:bodyPr wrap="none" rtlCol="0">
            <a:spAutoFit/>
          </a:bodyPr>
          <a:lstStyle/>
          <a:p>
            <a:r>
              <a:rPr lang="en-US" dirty="0">
                <a:solidFill>
                  <a:srgbClr val="00B0F0"/>
                </a:solidFill>
              </a:rPr>
              <a:t>STAR</a:t>
            </a:r>
          </a:p>
        </p:txBody>
      </p:sp>
      <p:sp>
        <p:nvSpPr>
          <p:cNvPr id="6" name="Rectangle 5">
            <a:extLst>
              <a:ext uri="{FF2B5EF4-FFF2-40B4-BE49-F238E27FC236}">
                <a16:creationId xmlns:a16="http://schemas.microsoft.com/office/drawing/2014/main" id="{F2F73869-5524-40FD-934E-BEAD1F87DFC7}"/>
              </a:ext>
            </a:extLst>
          </p:cNvPr>
          <p:cNvSpPr/>
          <p:nvPr/>
        </p:nvSpPr>
        <p:spPr>
          <a:xfrm>
            <a:off x="5448040" y="180173"/>
            <a:ext cx="64658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Capital One’s API Hack</a:t>
            </a:r>
          </a:p>
        </p:txBody>
      </p:sp>
      <p:sp>
        <p:nvSpPr>
          <p:cNvPr id="7" name="TextBox 6">
            <a:extLst>
              <a:ext uri="{FF2B5EF4-FFF2-40B4-BE49-F238E27FC236}">
                <a16:creationId xmlns:a16="http://schemas.microsoft.com/office/drawing/2014/main" id="{4EF345CC-16ED-4EA3-82B1-97010DFE0667}"/>
              </a:ext>
            </a:extLst>
          </p:cNvPr>
          <p:cNvSpPr txBox="1"/>
          <p:nvPr/>
        </p:nvSpPr>
        <p:spPr>
          <a:xfrm>
            <a:off x="5448040" y="1322515"/>
            <a:ext cx="6535875" cy="5355312"/>
          </a:xfrm>
          <a:prstGeom prst="rect">
            <a:avLst/>
          </a:prstGeom>
          <a:noFill/>
        </p:spPr>
        <p:txBody>
          <a:bodyPr wrap="square" rtlCol="0">
            <a:spAutoFit/>
          </a:bodyPr>
          <a:lstStyle/>
          <a:p>
            <a:r>
              <a:rPr lang="en-US" b="1" dirty="0"/>
              <a:t>Product</a:t>
            </a:r>
            <a:r>
              <a:rPr lang="en-US" dirty="0"/>
              <a:t>: </a:t>
            </a:r>
          </a:p>
          <a:p>
            <a:r>
              <a:rPr lang="en-US" dirty="0"/>
              <a:t>B.E.C.A Credit</a:t>
            </a:r>
          </a:p>
          <a:p>
            <a:endParaRPr lang="en-US" b="1" dirty="0"/>
          </a:p>
          <a:p>
            <a:r>
              <a:rPr lang="en-US" b="1" dirty="0"/>
              <a:t>Motivation</a:t>
            </a:r>
            <a:r>
              <a:rPr lang="en-US" dirty="0"/>
              <a:t>: </a:t>
            </a:r>
          </a:p>
          <a:p>
            <a:r>
              <a:rPr lang="en-US" dirty="0"/>
              <a:t>Banks have an app that people did not seem to use as often as the ATMs (based on asking people at the Hackathon). </a:t>
            </a:r>
          </a:p>
          <a:p>
            <a:endParaRPr lang="en-US" b="1" dirty="0"/>
          </a:p>
          <a:p>
            <a:r>
              <a:rPr lang="en-US" b="1" dirty="0"/>
              <a:t>Problem Statement</a:t>
            </a:r>
            <a:r>
              <a:rPr lang="en-US" dirty="0"/>
              <a:t>: </a:t>
            </a:r>
          </a:p>
          <a:p>
            <a:pPr marL="342900" indent="-342900">
              <a:buAutoNum type="arabicParenR"/>
            </a:pPr>
            <a:r>
              <a:rPr lang="en-US" dirty="0"/>
              <a:t>People cannot trust logging into the app</a:t>
            </a:r>
          </a:p>
          <a:p>
            <a:pPr marL="342900" indent="-342900">
              <a:buAutoNum type="arabicParenR"/>
            </a:pPr>
            <a:r>
              <a:rPr lang="en-US" dirty="0"/>
              <a:t>ATMs are annoying to go to</a:t>
            </a:r>
          </a:p>
          <a:p>
            <a:pPr marL="342900" indent="-342900">
              <a:buAutoNum type="arabicParenR"/>
            </a:pPr>
            <a:r>
              <a:rPr lang="en-US" dirty="0"/>
              <a:t>Grasping how the money has been spent and deposited are difficult</a:t>
            </a:r>
          </a:p>
          <a:p>
            <a:endParaRPr lang="en-US" b="1" dirty="0"/>
          </a:p>
          <a:p>
            <a:r>
              <a:rPr lang="en-US" b="1" dirty="0"/>
              <a:t>Solution:</a:t>
            </a:r>
          </a:p>
          <a:p>
            <a:r>
              <a:rPr lang="en-US" dirty="0"/>
              <a:t>In less than 2 days, our team developed an augmented reality banking app that requires the user to swipe their car with SquareUp’s magstripe reader and place it in front of camera for virtual ATM popup. It showed the changes in balance in time and prediction of the user’s spending both in numbers and 3D graphs.</a:t>
            </a:r>
          </a:p>
        </p:txBody>
      </p:sp>
    </p:spTree>
    <p:extLst>
      <p:ext uri="{BB962C8B-B14F-4D97-AF65-F5344CB8AC3E}">
        <p14:creationId xmlns:p14="http://schemas.microsoft.com/office/powerpoint/2010/main" val="164799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43210-7233-4FA1-B7FE-BAA80385B10B}"/>
              </a:ext>
            </a:extLst>
          </p:cNvPr>
          <p:cNvPicPr>
            <a:picLocks noChangeAspect="1"/>
          </p:cNvPicPr>
          <p:nvPr/>
        </p:nvPicPr>
        <p:blipFill>
          <a:blip r:embed="rId2"/>
          <a:stretch>
            <a:fillRect/>
          </a:stretch>
        </p:blipFill>
        <p:spPr>
          <a:xfrm>
            <a:off x="0" y="0"/>
            <a:ext cx="5010150" cy="3543300"/>
          </a:xfrm>
          <a:prstGeom prst="rect">
            <a:avLst/>
          </a:prstGeom>
        </p:spPr>
      </p:pic>
      <p:pic>
        <p:nvPicPr>
          <p:cNvPr id="10" name="Picture 9">
            <a:extLst>
              <a:ext uri="{FF2B5EF4-FFF2-40B4-BE49-F238E27FC236}">
                <a16:creationId xmlns:a16="http://schemas.microsoft.com/office/drawing/2014/main" id="{3427C059-FDD3-4F11-A3E6-7E22176653B4}"/>
              </a:ext>
            </a:extLst>
          </p:cNvPr>
          <p:cNvPicPr>
            <a:picLocks noChangeAspect="1"/>
          </p:cNvPicPr>
          <p:nvPr/>
        </p:nvPicPr>
        <p:blipFill>
          <a:blip r:embed="rId3"/>
          <a:stretch>
            <a:fillRect/>
          </a:stretch>
        </p:blipFill>
        <p:spPr>
          <a:xfrm>
            <a:off x="-1" y="3176865"/>
            <a:ext cx="5010149" cy="3672167"/>
          </a:xfrm>
          <a:prstGeom prst="rect">
            <a:avLst/>
          </a:prstGeom>
        </p:spPr>
      </p:pic>
      <p:sp>
        <p:nvSpPr>
          <p:cNvPr id="12" name="Rectangle 11">
            <a:extLst>
              <a:ext uri="{FF2B5EF4-FFF2-40B4-BE49-F238E27FC236}">
                <a16:creationId xmlns:a16="http://schemas.microsoft.com/office/drawing/2014/main" id="{EFB994F3-86DF-4A0D-80B4-DDD694E0F51C}"/>
              </a:ext>
            </a:extLst>
          </p:cNvPr>
          <p:cNvSpPr/>
          <p:nvPr/>
        </p:nvSpPr>
        <p:spPr>
          <a:xfrm>
            <a:off x="6045257" y="180173"/>
            <a:ext cx="52713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MATLAB GUI Hack</a:t>
            </a:r>
          </a:p>
        </p:txBody>
      </p:sp>
      <p:sp>
        <p:nvSpPr>
          <p:cNvPr id="13" name="TextBox 12">
            <a:extLst>
              <a:ext uri="{FF2B5EF4-FFF2-40B4-BE49-F238E27FC236}">
                <a16:creationId xmlns:a16="http://schemas.microsoft.com/office/drawing/2014/main" id="{DE5A0060-7427-43FA-A597-492FF7A74B3F}"/>
              </a:ext>
            </a:extLst>
          </p:cNvPr>
          <p:cNvSpPr txBox="1"/>
          <p:nvPr/>
        </p:nvSpPr>
        <p:spPr>
          <a:xfrm>
            <a:off x="5448040" y="1322515"/>
            <a:ext cx="6535875" cy="4801314"/>
          </a:xfrm>
          <a:prstGeom prst="rect">
            <a:avLst/>
          </a:prstGeom>
          <a:noFill/>
        </p:spPr>
        <p:txBody>
          <a:bodyPr wrap="square" rtlCol="0">
            <a:spAutoFit/>
          </a:bodyPr>
          <a:lstStyle/>
          <a:p>
            <a:r>
              <a:rPr lang="en-US" b="1" dirty="0"/>
              <a:t>Product</a:t>
            </a:r>
            <a:r>
              <a:rPr lang="en-US" dirty="0"/>
              <a:t>: </a:t>
            </a:r>
          </a:p>
          <a:p>
            <a:r>
              <a:rPr lang="en-US" dirty="0"/>
              <a:t>Noraebang</a:t>
            </a:r>
          </a:p>
          <a:p>
            <a:endParaRPr lang="en-US" b="1" dirty="0"/>
          </a:p>
          <a:p>
            <a:r>
              <a:rPr lang="en-US" b="1" dirty="0"/>
              <a:t>Motivation</a:t>
            </a:r>
            <a:r>
              <a:rPr lang="en-US" dirty="0"/>
              <a:t>: </a:t>
            </a:r>
          </a:p>
          <a:p>
            <a:r>
              <a:rPr lang="en-US" dirty="0"/>
              <a:t>MATLAB is known to be a language for engineers dealing with heavy mathematics. I wanted a fun app that anybody could enjoy and realized it’s not just for engineers.</a:t>
            </a:r>
          </a:p>
          <a:p>
            <a:endParaRPr lang="en-US" b="1" dirty="0"/>
          </a:p>
          <a:p>
            <a:r>
              <a:rPr lang="en-US" b="1" dirty="0"/>
              <a:t>Solution:</a:t>
            </a:r>
          </a:p>
          <a:p>
            <a:r>
              <a:rPr lang="en-US" dirty="0"/>
              <a:t>In one day, I tried to develop a karaoke computer app that allows you to search the songs to sing along and record yourself in real-time. Every songs were grabbed from the YouTube videos.</a:t>
            </a:r>
          </a:p>
          <a:p>
            <a:endParaRPr lang="en-US" dirty="0"/>
          </a:p>
          <a:p>
            <a:r>
              <a:rPr lang="en-US" b="1" dirty="0"/>
              <a:t>Weakness:</a:t>
            </a:r>
          </a:p>
          <a:p>
            <a:r>
              <a:rPr lang="en-US" dirty="0"/>
              <a:t>I wanted to do audio signal processing to compare the pitch and rhythm of the users and the song to give an accuracy. The time was too limited to complete the code.</a:t>
            </a:r>
          </a:p>
        </p:txBody>
      </p:sp>
    </p:spTree>
    <p:extLst>
      <p:ext uri="{BB962C8B-B14F-4D97-AF65-F5344CB8AC3E}">
        <p14:creationId xmlns:p14="http://schemas.microsoft.com/office/powerpoint/2010/main" val="401068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0786A-31CA-4392-AD6D-852FC1AEFF8D}"/>
              </a:ext>
            </a:extLst>
          </p:cNvPr>
          <p:cNvPicPr>
            <a:picLocks noChangeAspect="1"/>
          </p:cNvPicPr>
          <p:nvPr/>
        </p:nvPicPr>
        <p:blipFill rotWithShape="1">
          <a:blip r:embed="rId2"/>
          <a:srcRect t="7197" b="10330"/>
          <a:stretch/>
        </p:blipFill>
        <p:spPr>
          <a:xfrm>
            <a:off x="0" y="0"/>
            <a:ext cx="12192000" cy="3801035"/>
          </a:xfrm>
          <a:prstGeom prst="rect">
            <a:avLst/>
          </a:prstGeom>
        </p:spPr>
      </p:pic>
      <p:sp>
        <p:nvSpPr>
          <p:cNvPr id="4" name="Rectangle 3">
            <a:extLst>
              <a:ext uri="{FF2B5EF4-FFF2-40B4-BE49-F238E27FC236}">
                <a16:creationId xmlns:a16="http://schemas.microsoft.com/office/drawing/2014/main" id="{84A3C35D-61DF-46F0-A25F-47B3EE7FA126}"/>
              </a:ext>
            </a:extLst>
          </p:cNvPr>
          <p:cNvSpPr/>
          <p:nvPr/>
        </p:nvSpPr>
        <p:spPr>
          <a:xfrm>
            <a:off x="6958774" y="0"/>
            <a:ext cx="4448397"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Twilio API Hack</a:t>
            </a:r>
          </a:p>
        </p:txBody>
      </p:sp>
      <p:sp>
        <p:nvSpPr>
          <p:cNvPr id="5" name="TextBox 4">
            <a:extLst>
              <a:ext uri="{FF2B5EF4-FFF2-40B4-BE49-F238E27FC236}">
                <a16:creationId xmlns:a16="http://schemas.microsoft.com/office/drawing/2014/main" id="{28B1F00F-5F0A-4DE9-ACF5-F09969C425EA}"/>
              </a:ext>
            </a:extLst>
          </p:cNvPr>
          <p:cNvSpPr txBox="1"/>
          <p:nvPr/>
        </p:nvSpPr>
        <p:spPr>
          <a:xfrm>
            <a:off x="98612" y="3947226"/>
            <a:ext cx="11905130" cy="2862322"/>
          </a:xfrm>
          <a:prstGeom prst="rect">
            <a:avLst/>
          </a:prstGeom>
          <a:noFill/>
        </p:spPr>
        <p:txBody>
          <a:bodyPr wrap="square" rtlCol="0">
            <a:spAutoFit/>
          </a:bodyPr>
          <a:lstStyle/>
          <a:p>
            <a:r>
              <a:rPr lang="en-US" b="1" dirty="0"/>
              <a:t>Product</a:t>
            </a:r>
            <a:r>
              <a:rPr lang="en-US" dirty="0"/>
              <a:t>: </a:t>
            </a:r>
          </a:p>
          <a:p>
            <a:r>
              <a:rPr lang="en-US" dirty="0" err="1"/>
              <a:t>NakedMan</a:t>
            </a:r>
            <a:endParaRPr lang="en-US" dirty="0"/>
          </a:p>
          <a:p>
            <a:endParaRPr lang="en-US" b="1" dirty="0"/>
          </a:p>
          <a:p>
            <a:r>
              <a:rPr lang="en-US" b="1" dirty="0"/>
              <a:t>Motivation</a:t>
            </a:r>
            <a:r>
              <a:rPr lang="en-US" dirty="0"/>
              <a:t>: </a:t>
            </a:r>
          </a:p>
          <a:p>
            <a:r>
              <a:rPr lang="en-US" dirty="0"/>
              <a:t>Text deliver information to people, but what about devices? </a:t>
            </a:r>
          </a:p>
          <a:p>
            <a:endParaRPr lang="en-US" b="1" dirty="0"/>
          </a:p>
          <a:p>
            <a:r>
              <a:rPr lang="en-US" b="1" dirty="0"/>
              <a:t>Solution:</a:t>
            </a:r>
          </a:p>
          <a:p>
            <a:r>
              <a:rPr lang="en-US" dirty="0"/>
              <a:t>Our team developed a game that is solely controlled by sending messages to a number. This number was assigned to control a LED panel that we picked up at the Hackathon. We programmed a game character and a monster on Arduino. The motions of the game character was controlled by user’s texts in real-time.</a:t>
            </a:r>
          </a:p>
        </p:txBody>
      </p:sp>
      <p:sp>
        <p:nvSpPr>
          <p:cNvPr id="6" name="TextBox 5">
            <a:extLst>
              <a:ext uri="{FF2B5EF4-FFF2-40B4-BE49-F238E27FC236}">
                <a16:creationId xmlns:a16="http://schemas.microsoft.com/office/drawing/2014/main" id="{54231DE0-D689-438D-BFFB-6D52E138CE40}"/>
              </a:ext>
            </a:extLst>
          </p:cNvPr>
          <p:cNvSpPr txBox="1"/>
          <p:nvPr/>
        </p:nvSpPr>
        <p:spPr>
          <a:xfrm>
            <a:off x="4782498" y="2018784"/>
            <a:ext cx="641138" cy="369332"/>
          </a:xfrm>
          <a:prstGeom prst="rect">
            <a:avLst/>
          </a:prstGeom>
          <a:noFill/>
        </p:spPr>
        <p:txBody>
          <a:bodyPr wrap="none" rtlCol="0">
            <a:spAutoFit/>
          </a:bodyPr>
          <a:lstStyle/>
          <a:p>
            <a:r>
              <a:rPr lang="en-US" dirty="0">
                <a:solidFill>
                  <a:srgbClr val="00B0F0"/>
                </a:solidFill>
              </a:rPr>
              <a:t>STAR</a:t>
            </a:r>
          </a:p>
        </p:txBody>
      </p:sp>
    </p:spTree>
    <p:extLst>
      <p:ext uri="{BB962C8B-B14F-4D97-AF65-F5344CB8AC3E}">
        <p14:creationId xmlns:p14="http://schemas.microsoft.com/office/powerpoint/2010/main" val="352530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1393AC-FB2D-4B67-A888-A7BE88B4B618}"/>
              </a:ext>
            </a:extLst>
          </p:cNvPr>
          <p:cNvPicPr>
            <a:picLocks noChangeAspect="1"/>
          </p:cNvPicPr>
          <p:nvPr/>
        </p:nvPicPr>
        <p:blipFill rotWithShape="1">
          <a:blip r:embed="rId2"/>
          <a:srcRect t="22947" b="5831"/>
          <a:stretch/>
        </p:blipFill>
        <p:spPr>
          <a:xfrm>
            <a:off x="0" y="0"/>
            <a:ext cx="5117123" cy="2128538"/>
          </a:xfrm>
          <a:prstGeom prst="rect">
            <a:avLst/>
          </a:prstGeom>
        </p:spPr>
      </p:pic>
      <p:pic>
        <p:nvPicPr>
          <p:cNvPr id="3" name="Picture 2">
            <a:extLst>
              <a:ext uri="{FF2B5EF4-FFF2-40B4-BE49-F238E27FC236}">
                <a16:creationId xmlns:a16="http://schemas.microsoft.com/office/drawing/2014/main" id="{B49C5E51-DA89-4DEA-9798-61727E8CBC27}"/>
              </a:ext>
            </a:extLst>
          </p:cNvPr>
          <p:cNvPicPr>
            <a:picLocks noChangeAspect="1"/>
          </p:cNvPicPr>
          <p:nvPr/>
        </p:nvPicPr>
        <p:blipFill>
          <a:blip r:embed="rId3"/>
          <a:stretch>
            <a:fillRect/>
          </a:stretch>
        </p:blipFill>
        <p:spPr>
          <a:xfrm>
            <a:off x="0" y="2302728"/>
            <a:ext cx="5117123" cy="1982790"/>
          </a:xfrm>
          <a:prstGeom prst="rect">
            <a:avLst/>
          </a:prstGeom>
        </p:spPr>
      </p:pic>
      <p:pic>
        <p:nvPicPr>
          <p:cNvPr id="4" name="Picture 3">
            <a:extLst>
              <a:ext uri="{FF2B5EF4-FFF2-40B4-BE49-F238E27FC236}">
                <a16:creationId xmlns:a16="http://schemas.microsoft.com/office/drawing/2014/main" id="{06C718F4-521C-463F-A486-3CE0ABD49CC7}"/>
              </a:ext>
            </a:extLst>
          </p:cNvPr>
          <p:cNvPicPr>
            <a:picLocks noChangeAspect="1"/>
          </p:cNvPicPr>
          <p:nvPr/>
        </p:nvPicPr>
        <p:blipFill>
          <a:blip r:embed="rId4"/>
          <a:stretch>
            <a:fillRect/>
          </a:stretch>
        </p:blipFill>
        <p:spPr>
          <a:xfrm>
            <a:off x="94177" y="4352433"/>
            <a:ext cx="2464384" cy="991523"/>
          </a:xfrm>
          <a:prstGeom prst="rect">
            <a:avLst/>
          </a:prstGeom>
        </p:spPr>
      </p:pic>
      <p:pic>
        <p:nvPicPr>
          <p:cNvPr id="6" name="Picture 5">
            <a:extLst>
              <a:ext uri="{FF2B5EF4-FFF2-40B4-BE49-F238E27FC236}">
                <a16:creationId xmlns:a16="http://schemas.microsoft.com/office/drawing/2014/main" id="{0A6BE7E8-1884-4AF7-B0DB-FCB7A4624077}"/>
              </a:ext>
            </a:extLst>
          </p:cNvPr>
          <p:cNvPicPr>
            <a:picLocks noChangeAspect="1"/>
          </p:cNvPicPr>
          <p:nvPr/>
        </p:nvPicPr>
        <p:blipFill>
          <a:blip r:embed="rId5"/>
          <a:stretch>
            <a:fillRect/>
          </a:stretch>
        </p:blipFill>
        <p:spPr>
          <a:xfrm>
            <a:off x="2660228" y="4352433"/>
            <a:ext cx="2464385" cy="2338513"/>
          </a:xfrm>
          <a:prstGeom prst="rect">
            <a:avLst/>
          </a:prstGeom>
        </p:spPr>
      </p:pic>
      <p:pic>
        <p:nvPicPr>
          <p:cNvPr id="7" name="Picture 6">
            <a:extLst>
              <a:ext uri="{FF2B5EF4-FFF2-40B4-BE49-F238E27FC236}">
                <a16:creationId xmlns:a16="http://schemas.microsoft.com/office/drawing/2014/main" id="{4E051819-299A-418D-83D4-F6178312E6F8}"/>
              </a:ext>
            </a:extLst>
          </p:cNvPr>
          <p:cNvPicPr>
            <a:picLocks noChangeAspect="1"/>
          </p:cNvPicPr>
          <p:nvPr/>
        </p:nvPicPr>
        <p:blipFill>
          <a:blip r:embed="rId6"/>
          <a:stretch>
            <a:fillRect/>
          </a:stretch>
        </p:blipFill>
        <p:spPr>
          <a:xfrm>
            <a:off x="94176" y="5410871"/>
            <a:ext cx="2464385" cy="1449265"/>
          </a:xfrm>
          <a:prstGeom prst="rect">
            <a:avLst/>
          </a:prstGeom>
        </p:spPr>
      </p:pic>
      <p:sp>
        <p:nvSpPr>
          <p:cNvPr id="8" name="Rectangle 7">
            <a:extLst>
              <a:ext uri="{FF2B5EF4-FFF2-40B4-BE49-F238E27FC236}">
                <a16:creationId xmlns:a16="http://schemas.microsoft.com/office/drawing/2014/main" id="{CE60ABCD-92FD-4197-A9A0-0FE9E26E77FF}"/>
              </a:ext>
            </a:extLst>
          </p:cNvPr>
          <p:cNvSpPr/>
          <p:nvPr/>
        </p:nvSpPr>
        <p:spPr>
          <a:xfrm>
            <a:off x="5294161" y="180173"/>
            <a:ext cx="6773586"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FDA – Surgical Tool Testing</a:t>
            </a:r>
          </a:p>
        </p:txBody>
      </p:sp>
      <p:sp>
        <p:nvSpPr>
          <p:cNvPr id="9" name="TextBox 8">
            <a:extLst>
              <a:ext uri="{FF2B5EF4-FFF2-40B4-BE49-F238E27FC236}">
                <a16:creationId xmlns:a16="http://schemas.microsoft.com/office/drawing/2014/main" id="{410ED957-7B4F-46FF-9A7B-E62F28032AFE}"/>
              </a:ext>
            </a:extLst>
          </p:cNvPr>
          <p:cNvSpPr txBox="1"/>
          <p:nvPr/>
        </p:nvSpPr>
        <p:spPr>
          <a:xfrm>
            <a:off x="5413016" y="1058635"/>
            <a:ext cx="6535875" cy="5632311"/>
          </a:xfrm>
          <a:prstGeom prst="rect">
            <a:avLst/>
          </a:prstGeom>
          <a:noFill/>
        </p:spPr>
        <p:txBody>
          <a:bodyPr wrap="square" rtlCol="0">
            <a:spAutoFit/>
          </a:bodyPr>
          <a:lstStyle/>
          <a:p>
            <a:r>
              <a:rPr lang="en-US" b="1" dirty="0"/>
              <a:t>Motivation</a:t>
            </a:r>
            <a:r>
              <a:rPr lang="en-US" dirty="0"/>
              <a:t>: </a:t>
            </a:r>
          </a:p>
          <a:p>
            <a:r>
              <a:rPr lang="en-US" dirty="0"/>
              <a:t>Total Knee Arthroplasty surgery has two surgical sets of tools. One set is called a patient specific guide. The hypothesis is that this should improve surgical performance and reduce surgical time, but because it is relatively new and most doctors are more trained in using the standard guide, the data was needed to back up the belief.</a:t>
            </a:r>
          </a:p>
          <a:p>
            <a:endParaRPr lang="en-US" b="1" dirty="0"/>
          </a:p>
          <a:p>
            <a:r>
              <a:rPr lang="en-US" b="1" dirty="0"/>
              <a:t>Tasks Done:</a:t>
            </a:r>
          </a:p>
          <a:p>
            <a:pPr marL="285750" indent="-285750">
              <a:buFont typeface="Arial" panose="020B0604020202020204" pitchFamily="34" charset="0"/>
              <a:buChar char="•"/>
            </a:pPr>
            <a:r>
              <a:rPr lang="en-US" dirty="0"/>
              <a:t>Develop relationship with the study group (orthopedic doctors)</a:t>
            </a:r>
          </a:p>
          <a:p>
            <a:pPr marL="285750" indent="-285750">
              <a:buFont typeface="Arial" panose="020B0604020202020204" pitchFamily="34" charset="0"/>
              <a:buChar char="•"/>
            </a:pPr>
            <a:r>
              <a:rPr lang="en-US" dirty="0"/>
              <a:t>Design the surveys and the study</a:t>
            </a:r>
          </a:p>
          <a:p>
            <a:pPr marL="285750" indent="-285750">
              <a:buFont typeface="Arial" panose="020B0604020202020204" pitchFamily="34" charset="0"/>
              <a:buChar char="•"/>
            </a:pPr>
            <a:r>
              <a:rPr lang="en-US" dirty="0"/>
              <a:t>Submit IRB for experiment approval</a:t>
            </a:r>
          </a:p>
          <a:p>
            <a:pPr marL="285750" indent="-285750">
              <a:buFont typeface="Arial" panose="020B0604020202020204" pitchFamily="34" charset="0"/>
              <a:buChar char="•"/>
            </a:pPr>
            <a:r>
              <a:rPr lang="en-US" dirty="0"/>
              <a:t>On-sight usability testing on two surgical tools</a:t>
            </a:r>
          </a:p>
          <a:p>
            <a:pPr marL="285750" indent="-285750">
              <a:buFont typeface="Arial" panose="020B0604020202020204" pitchFamily="34" charset="0"/>
              <a:buChar char="•"/>
            </a:pPr>
            <a:r>
              <a:rPr lang="en-US" dirty="0"/>
              <a:t>Audio and image analysis on the surgery performed bones</a:t>
            </a:r>
          </a:p>
          <a:p>
            <a:pPr marL="285750" indent="-285750">
              <a:buFont typeface="Arial" panose="020B0604020202020204" pitchFamily="34" charset="0"/>
              <a:buChar char="•"/>
            </a:pPr>
            <a:r>
              <a:rPr lang="en-US" dirty="0"/>
              <a:t>Data visualization and (qualitative and quantitative) analysis</a:t>
            </a:r>
          </a:p>
          <a:p>
            <a:pPr marL="285750" indent="-285750">
              <a:buFont typeface="Arial" panose="020B0604020202020204" pitchFamily="34" charset="0"/>
              <a:buChar char="•"/>
            </a:pPr>
            <a:r>
              <a:rPr lang="en-US" dirty="0"/>
              <a:t>Paper writeup for FDA fellowship presentation</a:t>
            </a:r>
          </a:p>
          <a:p>
            <a:pPr marL="285750" indent="-285750">
              <a:buFont typeface="Arial" panose="020B0604020202020204" pitchFamily="34" charset="0"/>
              <a:buChar char="•"/>
            </a:pPr>
            <a:endParaRPr lang="en-US" dirty="0"/>
          </a:p>
          <a:p>
            <a:r>
              <a:rPr lang="en-US" b="1" dirty="0"/>
              <a:t>Conclusion:</a:t>
            </a:r>
          </a:p>
          <a:p>
            <a:r>
              <a:rPr lang="en-US" dirty="0"/>
              <a:t>Despite extremely limited or no experience in the patient specific guide, doctors performed more accuracy and faster surgery with it. They also mentally thought it was a lot less of a workload.</a:t>
            </a:r>
          </a:p>
        </p:txBody>
      </p:sp>
    </p:spTree>
    <p:extLst>
      <p:ext uri="{BB962C8B-B14F-4D97-AF65-F5344CB8AC3E}">
        <p14:creationId xmlns:p14="http://schemas.microsoft.com/office/powerpoint/2010/main" val="2137943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3A0B0-4D47-4E90-A832-62572FD5AC5C}"/>
              </a:ext>
            </a:extLst>
          </p:cNvPr>
          <p:cNvPicPr>
            <a:picLocks noChangeAspect="1"/>
          </p:cNvPicPr>
          <p:nvPr/>
        </p:nvPicPr>
        <p:blipFill rotWithShape="1">
          <a:blip r:embed="rId2"/>
          <a:srcRect l="-1" r="48268"/>
          <a:stretch/>
        </p:blipFill>
        <p:spPr>
          <a:xfrm>
            <a:off x="-1" y="0"/>
            <a:ext cx="4360985" cy="6858000"/>
          </a:xfrm>
          <a:prstGeom prst="rect">
            <a:avLst/>
          </a:prstGeom>
        </p:spPr>
      </p:pic>
      <p:sp>
        <p:nvSpPr>
          <p:cNvPr id="3" name="Rectangle 2">
            <a:extLst>
              <a:ext uri="{FF2B5EF4-FFF2-40B4-BE49-F238E27FC236}">
                <a16:creationId xmlns:a16="http://schemas.microsoft.com/office/drawing/2014/main" id="{2047C760-5BA6-44B2-A28B-02D815E2709C}"/>
              </a:ext>
            </a:extLst>
          </p:cNvPr>
          <p:cNvSpPr/>
          <p:nvPr/>
        </p:nvSpPr>
        <p:spPr>
          <a:xfrm>
            <a:off x="4475613" y="259304"/>
            <a:ext cx="740837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Telemetry (Patient Monitoring) System</a:t>
            </a:r>
          </a:p>
        </p:txBody>
      </p:sp>
      <p:sp>
        <p:nvSpPr>
          <p:cNvPr id="4" name="TextBox 3">
            <a:extLst>
              <a:ext uri="{FF2B5EF4-FFF2-40B4-BE49-F238E27FC236}">
                <a16:creationId xmlns:a16="http://schemas.microsoft.com/office/drawing/2014/main" id="{89BAC425-1F12-445C-85E1-FB4B2FCB7562}"/>
              </a:ext>
            </a:extLst>
          </p:cNvPr>
          <p:cNvSpPr txBox="1"/>
          <p:nvPr/>
        </p:nvSpPr>
        <p:spPr>
          <a:xfrm>
            <a:off x="5061331" y="1172936"/>
            <a:ext cx="6535875" cy="5355312"/>
          </a:xfrm>
          <a:prstGeom prst="rect">
            <a:avLst/>
          </a:prstGeom>
          <a:noFill/>
        </p:spPr>
        <p:txBody>
          <a:bodyPr wrap="square" rtlCol="0">
            <a:spAutoFit/>
          </a:bodyPr>
          <a:lstStyle/>
          <a:p>
            <a:r>
              <a:rPr lang="en-US" b="1" dirty="0"/>
              <a:t>Motivation</a:t>
            </a:r>
            <a:r>
              <a:rPr lang="en-US" dirty="0"/>
              <a:t>: </a:t>
            </a:r>
          </a:p>
          <a:p>
            <a:r>
              <a:rPr lang="en-US" dirty="0"/>
              <a:t>Humans have limited mental capacity, but nurses have to deal with handling extreme amount of data 24/7. This causes mistakes and slips.</a:t>
            </a:r>
          </a:p>
          <a:p>
            <a:endParaRPr lang="en-US" b="1" dirty="0"/>
          </a:p>
          <a:p>
            <a:r>
              <a:rPr lang="en-US" b="1" dirty="0"/>
              <a:t>Tasks Done:</a:t>
            </a:r>
          </a:p>
          <a:p>
            <a:pPr marL="285750" indent="-285750">
              <a:buFont typeface="Arial" panose="020B0604020202020204" pitchFamily="34" charset="0"/>
              <a:buChar char="•"/>
            </a:pPr>
            <a:r>
              <a:rPr lang="en-US" dirty="0"/>
              <a:t>Performed contextual inquiry at MedStar Hospital in DC</a:t>
            </a:r>
          </a:p>
          <a:p>
            <a:pPr marL="285750" indent="-285750">
              <a:buFont typeface="Arial" panose="020B0604020202020204" pitchFamily="34" charset="0"/>
              <a:buChar char="•"/>
            </a:pPr>
            <a:r>
              <a:rPr lang="en-US" dirty="0"/>
              <a:t>Designed the virtual environment</a:t>
            </a:r>
          </a:p>
          <a:p>
            <a:pPr marL="285750" indent="-285750">
              <a:buFont typeface="Arial" panose="020B0604020202020204" pitchFamily="34" charset="0"/>
              <a:buChar char="•"/>
            </a:pPr>
            <a:r>
              <a:rPr lang="en-US" dirty="0"/>
              <a:t>Developed a phone similar to the ones at hospitals in VBA</a:t>
            </a:r>
          </a:p>
          <a:p>
            <a:pPr marL="285750" indent="-285750">
              <a:buFont typeface="Arial" panose="020B0604020202020204" pitchFamily="34" charset="0"/>
              <a:buChar char="•"/>
            </a:pPr>
            <a:r>
              <a:rPr lang="en-US" dirty="0"/>
              <a:t>Analyzed physiological and behavioral data for identifying user’s mental stress and chances of failure</a:t>
            </a:r>
          </a:p>
          <a:p>
            <a:pPr marL="285750" indent="-285750">
              <a:buFont typeface="Arial" panose="020B0604020202020204" pitchFamily="34" charset="0"/>
              <a:buChar char="•"/>
            </a:pPr>
            <a:r>
              <a:rPr lang="en-US" dirty="0"/>
              <a:t>Presented prototype at a conference and to hospital and Navy</a:t>
            </a:r>
          </a:p>
          <a:p>
            <a:pPr marL="285750" indent="-285750">
              <a:buFont typeface="Arial" panose="020B0604020202020204" pitchFamily="34" charset="0"/>
              <a:buChar char="•"/>
            </a:pPr>
            <a:r>
              <a:rPr lang="en-US" dirty="0"/>
              <a:t>Published a conference paper</a:t>
            </a:r>
          </a:p>
          <a:p>
            <a:pPr marL="285750" indent="-285750">
              <a:buFont typeface="Arial" panose="020B0604020202020204" pitchFamily="34" charset="0"/>
              <a:buChar char="•"/>
            </a:pPr>
            <a:r>
              <a:rPr lang="en-US" dirty="0"/>
              <a:t>Determined mental model for patient monitoring task</a:t>
            </a:r>
          </a:p>
          <a:p>
            <a:pPr marL="285750" indent="-285750">
              <a:buFont typeface="Arial" panose="020B0604020202020204" pitchFamily="34" charset="0"/>
              <a:buChar char="•"/>
            </a:pPr>
            <a:endParaRPr lang="en-US" dirty="0"/>
          </a:p>
          <a:p>
            <a:r>
              <a:rPr lang="en-US" b="1" dirty="0"/>
              <a:t>Conclusion:</a:t>
            </a:r>
          </a:p>
          <a:p>
            <a:pPr marL="285750" indent="-285750">
              <a:buFont typeface="Arial" panose="020B0604020202020204" pitchFamily="34" charset="0"/>
              <a:buChar char="•"/>
            </a:pPr>
            <a:r>
              <a:rPr lang="en-US" dirty="0"/>
              <a:t>By controlling the number of patient, amount of information, color simulation, and location of various information, we can improve user performance in the hectic working environment.</a:t>
            </a:r>
          </a:p>
        </p:txBody>
      </p:sp>
    </p:spTree>
    <p:extLst>
      <p:ext uri="{BB962C8B-B14F-4D97-AF65-F5344CB8AC3E}">
        <p14:creationId xmlns:p14="http://schemas.microsoft.com/office/powerpoint/2010/main" val="405349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CA05B-9E11-4704-B7B5-06BECDD663EA}"/>
              </a:ext>
            </a:extLst>
          </p:cNvPr>
          <p:cNvPicPr>
            <a:picLocks noChangeAspect="1"/>
          </p:cNvPicPr>
          <p:nvPr/>
        </p:nvPicPr>
        <p:blipFill>
          <a:blip r:embed="rId2"/>
          <a:stretch>
            <a:fillRect/>
          </a:stretch>
        </p:blipFill>
        <p:spPr>
          <a:xfrm>
            <a:off x="523371" y="0"/>
            <a:ext cx="4435491" cy="2804456"/>
          </a:xfrm>
          <a:prstGeom prst="rect">
            <a:avLst/>
          </a:prstGeom>
        </p:spPr>
      </p:pic>
      <p:pic>
        <p:nvPicPr>
          <p:cNvPr id="3" name="Picture 2">
            <a:extLst>
              <a:ext uri="{FF2B5EF4-FFF2-40B4-BE49-F238E27FC236}">
                <a16:creationId xmlns:a16="http://schemas.microsoft.com/office/drawing/2014/main" id="{C190E174-85DC-470D-967B-802E70685BFB}"/>
              </a:ext>
            </a:extLst>
          </p:cNvPr>
          <p:cNvPicPr>
            <a:picLocks noChangeAspect="1"/>
          </p:cNvPicPr>
          <p:nvPr/>
        </p:nvPicPr>
        <p:blipFill>
          <a:blip r:embed="rId3"/>
          <a:stretch>
            <a:fillRect/>
          </a:stretch>
        </p:blipFill>
        <p:spPr>
          <a:xfrm>
            <a:off x="540954" y="1774658"/>
            <a:ext cx="957263" cy="985838"/>
          </a:xfrm>
          <a:prstGeom prst="rect">
            <a:avLst/>
          </a:prstGeom>
        </p:spPr>
      </p:pic>
      <p:sp>
        <p:nvSpPr>
          <p:cNvPr id="6" name="Rectangle 5">
            <a:extLst>
              <a:ext uri="{FF2B5EF4-FFF2-40B4-BE49-F238E27FC236}">
                <a16:creationId xmlns:a16="http://schemas.microsoft.com/office/drawing/2014/main" id="{417DA208-54EA-40BA-A1EA-718AC7700C96}"/>
              </a:ext>
            </a:extLst>
          </p:cNvPr>
          <p:cNvSpPr/>
          <p:nvPr/>
        </p:nvSpPr>
        <p:spPr>
          <a:xfrm>
            <a:off x="5136912" y="259304"/>
            <a:ext cx="613854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Tobacco Cessation System</a:t>
            </a:r>
          </a:p>
        </p:txBody>
      </p:sp>
      <p:sp>
        <p:nvSpPr>
          <p:cNvPr id="7" name="TextBox 6">
            <a:extLst>
              <a:ext uri="{FF2B5EF4-FFF2-40B4-BE49-F238E27FC236}">
                <a16:creationId xmlns:a16="http://schemas.microsoft.com/office/drawing/2014/main" id="{B6DBCE24-FF95-4D82-895B-C993CE67F1FC}"/>
              </a:ext>
            </a:extLst>
          </p:cNvPr>
          <p:cNvSpPr txBox="1"/>
          <p:nvPr/>
        </p:nvSpPr>
        <p:spPr>
          <a:xfrm>
            <a:off x="5061331" y="1172936"/>
            <a:ext cx="6535875" cy="4247317"/>
          </a:xfrm>
          <a:prstGeom prst="rect">
            <a:avLst/>
          </a:prstGeom>
          <a:noFill/>
        </p:spPr>
        <p:txBody>
          <a:bodyPr wrap="square" rtlCol="0">
            <a:spAutoFit/>
          </a:bodyPr>
          <a:lstStyle/>
          <a:p>
            <a:r>
              <a:rPr lang="en-US" b="1" dirty="0"/>
              <a:t>Motivation</a:t>
            </a:r>
            <a:r>
              <a:rPr lang="en-US" dirty="0"/>
              <a:t>: </a:t>
            </a:r>
          </a:p>
          <a:p>
            <a:r>
              <a:rPr lang="en-US" dirty="0">
                <a:effectLst/>
                <a:latin typeface="Arial" panose="020B0604020202020204" pitchFamily="34" charset="0"/>
              </a:rPr>
              <a:t>Mental health and substance abuse patients face many challenges in receiving effective long term outpatient behavioral therapies, including issues related to accessibility and personalized care.</a:t>
            </a:r>
          </a:p>
          <a:p>
            <a:endParaRPr lang="en-US" b="1" dirty="0"/>
          </a:p>
          <a:p>
            <a:r>
              <a:rPr lang="en-US" b="1" dirty="0"/>
              <a:t>Tasks Done:</a:t>
            </a:r>
          </a:p>
          <a:p>
            <a:pPr marL="285750" indent="-285750">
              <a:buFont typeface="Arial" panose="020B0604020202020204" pitchFamily="34" charset="0"/>
              <a:buChar char="•"/>
            </a:pPr>
            <a:r>
              <a:rPr lang="en-US" dirty="0"/>
              <a:t>Created persona from the public interview and demographic data available online</a:t>
            </a:r>
          </a:p>
          <a:p>
            <a:pPr marL="285750" indent="-285750">
              <a:buFont typeface="Arial" panose="020B0604020202020204" pitchFamily="34" charset="0"/>
              <a:buChar char="•"/>
            </a:pPr>
            <a:r>
              <a:rPr lang="en-US" dirty="0"/>
              <a:t>Used supervised learning for creating a predictive model of attentiveness</a:t>
            </a:r>
          </a:p>
          <a:p>
            <a:pPr marL="285750" indent="-285750">
              <a:buFont typeface="Arial" panose="020B0604020202020204" pitchFamily="34" charset="0"/>
              <a:buChar char="•"/>
            </a:pPr>
            <a:r>
              <a:rPr lang="en-US" dirty="0"/>
              <a:t>Developed virtual reality therapy application</a:t>
            </a:r>
          </a:p>
          <a:p>
            <a:pPr marL="285750" indent="-285750">
              <a:buFont typeface="Arial" panose="020B0604020202020204" pitchFamily="34" charset="0"/>
              <a:buChar char="•"/>
            </a:pPr>
            <a:r>
              <a:rPr lang="en-US" dirty="0"/>
              <a:t>Published and presented the study at conferences</a:t>
            </a:r>
          </a:p>
          <a:p>
            <a:pPr marL="285750" indent="-285750">
              <a:buFont typeface="Arial" panose="020B0604020202020204" pitchFamily="34" charset="0"/>
              <a:buChar char="•"/>
            </a:pPr>
            <a:r>
              <a:rPr lang="en-US" dirty="0"/>
              <a:t>Led a team of 3D animation designers, VR developers, engineers, and public health scientist</a:t>
            </a:r>
          </a:p>
        </p:txBody>
      </p:sp>
      <p:pic>
        <p:nvPicPr>
          <p:cNvPr id="8" name="Picture 7">
            <a:extLst>
              <a:ext uri="{FF2B5EF4-FFF2-40B4-BE49-F238E27FC236}">
                <a16:creationId xmlns:a16="http://schemas.microsoft.com/office/drawing/2014/main" id="{C3FEEF8A-B088-481A-912F-5662CED2AC25}"/>
              </a:ext>
            </a:extLst>
          </p:cNvPr>
          <p:cNvPicPr>
            <a:picLocks noChangeAspect="1"/>
          </p:cNvPicPr>
          <p:nvPr/>
        </p:nvPicPr>
        <p:blipFill>
          <a:blip r:embed="rId4"/>
          <a:stretch>
            <a:fillRect/>
          </a:stretch>
        </p:blipFill>
        <p:spPr>
          <a:xfrm>
            <a:off x="523371" y="2740050"/>
            <a:ext cx="4013460" cy="2383567"/>
          </a:xfrm>
          <a:prstGeom prst="rect">
            <a:avLst/>
          </a:prstGeom>
        </p:spPr>
      </p:pic>
      <p:pic>
        <p:nvPicPr>
          <p:cNvPr id="4" name="Picture 3">
            <a:extLst>
              <a:ext uri="{FF2B5EF4-FFF2-40B4-BE49-F238E27FC236}">
                <a16:creationId xmlns:a16="http://schemas.microsoft.com/office/drawing/2014/main" id="{3B1FD565-C3EC-4DDD-864F-40929B166BA9}"/>
              </a:ext>
            </a:extLst>
          </p:cNvPr>
          <p:cNvPicPr>
            <a:picLocks noChangeAspect="1"/>
          </p:cNvPicPr>
          <p:nvPr/>
        </p:nvPicPr>
        <p:blipFill>
          <a:blip r:embed="rId5"/>
          <a:stretch>
            <a:fillRect/>
          </a:stretch>
        </p:blipFill>
        <p:spPr>
          <a:xfrm>
            <a:off x="523372" y="4856306"/>
            <a:ext cx="4013460" cy="2016241"/>
          </a:xfrm>
          <a:prstGeom prst="rect">
            <a:avLst/>
          </a:prstGeom>
        </p:spPr>
      </p:pic>
    </p:spTree>
    <p:extLst>
      <p:ext uri="{BB962C8B-B14F-4D97-AF65-F5344CB8AC3E}">
        <p14:creationId xmlns:p14="http://schemas.microsoft.com/office/powerpoint/2010/main" val="1495396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99A25B-5CEF-4F9A-B7A2-D52D57EFC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50106"/>
            <a:ext cx="4876800" cy="2801034"/>
          </a:xfrm>
          <a:prstGeom prst="rect">
            <a:avLst/>
          </a:prstGeom>
        </p:spPr>
      </p:pic>
      <p:sp>
        <p:nvSpPr>
          <p:cNvPr id="5" name="Rectangle 4">
            <a:extLst>
              <a:ext uri="{FF2B5EF4-FFF2-40B4-BE49-F238E27FC236}">
                <a16:creationId xmlns:a16="http://schemas.microsoft.com/office/drawing/2014/main" id="{C4BED579-8E95-495F-9C71-2BF886F3E1EC}"/>
              </a:ext>
            </a:extLst>
          </p:cNvPr>
          <p:cNvSpPr/>
          <p:nvPr/>
        </p:nvSpPr>
        <p:spPr>
          <a:xfrm>
            <a:off x="5422489" y="1244030"/>
            <a:ext cx="6535875" cy="145720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Environmental Protection Agency Hack</a:t>
            </a:r>
          </a:p>
        </p:txBody>
      </p:sp>
      <p:sp>
        <p:nvSpPr>
          <p:cNvPr id="6" name="TextBox 5">
            <a:extLst>
              <a:ext uri="{FF2B5EF4-FFF2-40B4-BE49-F238E27FC236}">
                <a16:creationId xmlns:a16="http://schemas.microsoft.com/office/drawing/2014/main" id="{BE168FB4-C713-402D-BCD9-A5C34C92BC86}"/>
              </a:ext>
            </a:extLst>
          </p:cNvPr>
          <p:cNvSpPr txBox="1"/>
          <p:nvPr/>
        </p:nvSpPr>
        <p:spPr>
          <a:xfrm>
            <a:off x="5422489" y="3007894"/>
            <a:ext cx="6535875" cy="2585323"/>
          </a:xfrm>
          <a:prstGeom prst="rect">
            <a:avLst/>
          </a:prstGeom>
          <a:noFill/>
        </p:spPr>
        <p:txBody>
          <a:bodyPr wrap="square" rtlCol="0">
            <a:spAutoFit/>
          </a:bodyPr>
          <a:lstStyle/>
          <a:p>
            <a:r>
              <a:rPr lang="en-US" b="1" dirty="0"/>
              <a:t>Motivation</a:t>
            </a:r>
            <a:r>
              <a:rPr lang="en-US" dirty="0"/>
              <a:t>: </a:t>
            </a:r>
          </a:p>
          <a:p>
            <a:r>
              <a:rPr lang="en-US" dirty="0">
                <a:effectLst/>
                <a:latin typeface="Arial" panose="020B0604020202020204" pitchFamily="34" charset="0"/>
              </a:rPr>
              <a:t>Kids have limited knowledge on recycling. </a:t>
            </a:r>
            <a:r>
              <a:rPr lang="en-US" dirty="0">
                <a:latin typeface="Arial" panose="020B0604020202020204" pitchFamily="34" charset="0"/>
              </a:rPr>
              <a:t>Yet, they do not have genuine motivation to study about them.</a:t>
            </a:r>
            <a:endParaRPr lang="en-US" dirty="0">
              <a:effectLst/>
              <a:latin typeface="Arial" panose="020B0604020202020204" pitchFamily="34" charset="0"/>
            </a:endParaRPr>
          </a:p>
          <a:p>
            <a:endParaRPr lang="en-US" b="1" dirty="0"/>
          </a:p>
          <a:p>
            <a:r>
              <a:rPr lang="en-US" b="1" dirty="0"/>
              <a:t>Tasks Done:</a:t>
            </a:r>
          </a:p>
          <a:p>
            <a:pPr marL="285750" indent="-285750">
              <a:buFont typeface="Arial" panose="020B0604020202020204" pitchFamily="34" charset="0"/>
              <a:buChar char="•"/>
            </a:pPr>
            <a:r>
              <a:rPr lang="en-US" dirty="0"/>
              <a:t>Developed a simple virtual reality mobile game that teaches kids about  recycling</a:t>
            </a:r>
          </a:p>
          <a:p>
            <a:pPr marL="285750" indent="-285750">
              <a:buFont typeface="Arial" panose="020B0604020202020204" pitchFamily="34" charset="0"/>
              <a:buChar char="•"/>
            </a:pPr>
            <a:r>
              <a:rPr lang="en-US" dirty="0"/>
              <a:t>Identified characteristics of the popular games among children</a:t>
            </a:r>
          </a:p>
          <a:p>
            <a:pPr marL="285750" indent="-285750">
              <a:buFont typeface="Arial" panose="020B0604020202020204" pitchFamily="34" charset="0"/>
              <a:buChar char="•"/>
            </a:pPr>
            <a:r>
              <a:rPr lang="en-US" dirty="0"/>
              <a:t>Qualitative user study was performed on children</a:t>
            </a:r>
          </a:p>
        </p:txBody>
      </p:sp>
      <p:pic>
        <p:nvPicPr>
          <p:cNvPr id="8" name="Picture 7">
            <a:extLst>
              <a:ext uri="{FF2B5EF4-FFF2-40B4-BE49-F238E27FC236}">
                <a16:creationId xmlns:a16="http://schemas.microsoft.com/office/drawing/2014/main" id="{085CC890-D682-445C-9266-E5F6EB1CA69C}"/>
              </a:ext>
            </a:extLst>
          </p:cNvPr>
          <p:cNvPicPr>
            <a:picLocks noChangeAspect="1"/>
          </p:cNvPicPr>
          <p:nvPr/>
        </p:nvPicPr>
        <p:blipFill>
          <a:blip r:embed="rId3"/>
          <a:stretch>
            <a:fillRect/>
          </a:stretch>
        </p:blipFill>
        <p:spPr>
          <a:xfrm>
            <a:off x="73216" y="721895"/>
            <a:ext cx="5108384" cy="3128211"/>
          </a:xfrm>
          <a:prstGeom prst="rect">
            <a:avLst/>
          </a:prstGeom>
        </p:spPr>
      </p:pic>
    </p:spTree>
    <p:extLst>
      <p:ext uri="{BB962C8B-B14F-4D97-AF65-F5344CB8AC3E}">
        <p14:creationId xmlns:p14="http://schemas.microsoft.com/office/powerpoint/2010/main" val="263735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D3BDC7-D915-4AFE-97C9-B99D69385A30}"/>
              </a:ext>
            </a:extLst>
          </p:cNvPr>
          <p:cNvSpPr/>
          <p:nvPr/>
        </p:nvSpPr>
        <p:spPr>
          <a:xfrm>
            <a:off x="4815195" y="741647"/>
            <a:ext cx="708982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Watch Dogs Device Hack</a:t>
            </a:r>
          </a:p>
        </p:txBody>
      </p:sp>
      <p:sp>
        <p:nvSpPr>
          <p:cNvPr id="3" name="TextBox 2">
            <a:extLst>
              <a:ext uri="{FF2B5EF4-FFF2-40B4-BE49-F238E27FC236}">
                <a16:creationId xmlns:a16="http://schemas.microsoft.com/office/drawing/2014/main" id="{07775679-F546-4528-B1D2-A89520AACCA5}"/>
              </a:ext>
            </a:extLst>
          </p:cNvPr>
          <p:cNvSpPr txBox="1"/>
          <p:nvPr/>
        </p:nvSpPr>
        <p:spPr>
          <a:xfrm>
            <a:off x="5092170" y="2172747"/>
            <a:ext cx="6535875" cy="3693319"/>
          </a:xfrm>
          <a:prstGeom prst="rect">
            <a:avLst/>
          </a:prstGeom>
          <a:noFill/>
        </p:spPr>
        <p:txBody>
          <a:bodyPr wrap="square" rtlCol="0">
            <a:spAutoFit/>
          </a:bodyPr>
          <a:lstStyle/>
          <a:p>
            <a:r>
              <a:rPr lang="en-US" b="1" dirty="0"/>
              <a:t>Motivation</a:t>
            </a:r>
            <a:r>
              <a:rPr lang="en-US" dirty="0"/>
              <a:t>: </a:t>
            </a:r>
          </a:p>
          <a:p>
            <a:r>
              <a:rPr lang="en-US" dirty="0"/>
              <a:t>Manually logging into the banking apps just to wire money and checking balances can be annoying</a:t>
            </a:r>
          </a:p>
          <a:p>
            <a:endParaRPr lang="en-US" b="1" dirty="0"/>
          </a:p>
          <a:p>
            <a:r>
              <a:rPr lang="en-US" b="1" dirty="0"/>
              <a:t>Problem Statement</a:t>
            </a:r>
            <a:r>
              <a:rPr lang="en-US" dirty="0"/>
              <a:t>: </a:t>
            </a:r>
          </a:p>
          <a:p>
            <a:pPr marL="342900" indent="-342900">
              <a:buAutoNum type="arabicParenR"/>
            </a:pPr>
            <a:r>
              <a:rPr lang="en-US" dirty="0"/>
              <a:t>People can be very lazy at home</a:t>
            </a:r>
          </a:p>
          <a:p>
            <a:pPr marL="342900" indent="-342900">
              <a:buAutoNum type="arabicParenR"/>
            </a:pPr>
            <a:r>
              <a:rPr lang="en-US" dirty="0"/>
              <a:t>Most do not know how to use the banking apps that well</a:t>
            </a:r>
          </a:p>
          <a:p>
            <a:endParaRPr lang="en-US" b="1" dirty="0"/>
          </a:p>
          <a:p>
            <a:r>
              <a:rPr lang="en-US" b="1" dirty="0"/>
              <a:t>Solution:</a:t>
            </a:r>
          </a:p>
          <a:p>
            <a:r>
              <a:rPr lang="en-US" dirty="0"/>
              <a:t>Our team decided to hack Amazon’s Alexa API for the competition. We created a fake bank account (with a permission from Capital One) and developed a system that allows you to check balances and wire money to specific person or organizations in real-time.</a:t>
            </a:r>
          </a:p>
        </p:txBody>
      </p:sp>
      <p:pic>
        <p:nvPicPr>
          <p:cNvPr id="4" name="Picture 3">
            <a:extLst>
              <a:ext uri="{FF2B5EF4-FFF2-40B4-BE49-F238E27FC236}">
                <a16:creationId xmlns:a16="http://schemas.microsoft.com/office/drawing/2014/main" id="{27425920-973F-48F7-93A5-F9EA867DA08B}"/>
              </a:ext>
            </a:extLst>
          </p:cNvPr>
          <p:cNvPicPr>
            <a:picLocks noChangeAspect="1"/>
          </p:cNvPicPr>
          <p:nvPr/>
        </p:nvPicPr>
        <p:blipFill>
          <a:blip r:embed="rId2"/>
          <a:stretch>
            <a:fillRect/>
          </a:stretch>
        </p:blipFill>
        <p:spPr>
          <a:xfrm>
            <a:off x="134111" y="512036"/>
            <a:ext cx="4520663" cy="2916964"/>
          </a:xfrm>
          <a:prstGeom prst="rect">
            <a:avLst/>
          </a:prstGeom>
        </p:spPr>
      </p:pic>
      <p:pic>
        <p:nvPicPr>
          <p:cNvPr id="5" name="Picture 4">
            <a:extLst>
              <a:ext uri="{FF2B5EF4-FFF2-40B4-BE49-F238E27FC236}">
                <a16:creationId xmlns:a16="http://schemas.microsoft.com/office/drawing/2014/main" id="{6DA7D4C8-CEDB-49F2-B022-6B2F15DF801B}"/>
              </a:ext>
            </a:extLst>
          </p:cNvPr>
          <p:cNvPicPr>
            <a:picLocks noChangeAspect="1"/>
          </p:cNvPicPr>
          <p:nvPr/>
        </p:nvPicPr>
        <p:blipFill>
          <a:blip r:embed="rId3"/>
          <a:stretch>
            <a:fillRect/>
          </a:stretch>
        </p:blipFill>
        <p:spPr>
          <a:xfrm>
            <a:off x="134111" y="3429000"/>
            <a:ext cx="4520663" cy="2616018"/>
          </a:xfrm>
          <a:prstGeom prst="rect">
            <a:avLst/>
          </a:prstGeom>
        </p:spPr>
      </p:pic>
    </p:spTree>
    <p:extLst>
      <p:ext uri="{BB962C8B-B14F-4D97-AF65-F5344CB8AC3E}">
        <p14:creationId xmlns:p14="http://schemas.microsoft.com/office/powerpoint/2010/main" val="3764399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1663</Words>
  <Application>Microsoft Office PowerPoint</Application>
  <PresentationFormat>Widescreen</PresentationFormat>
  <Paragraphs>186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Byeol kim</dc:creator>
  <cp:lastModifiedBy>Byeol kim</cp:lastModifiedBy>
  <cp:revision>28</cp:revision>
  <dcterms:created xsi:type="dcterms:W3CDTF">2019-01-18T18:29:29Z</dcterms:created>
  <dcterms:modified xsi:type="dcterms:W3CDTF">2019-01-19T01:54:14Z</dcterms:modified>
</cp:coreProperties>
</file>